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25" r:id="rId28"/>
    <p:sldId id="427" r:id="rId29"/>
    <p:sldId id="404" r:id="rId30"/>
    <p:sldId id="428" r:id="rId31"/>
    <p:sldId id="426" r:id="rId32"/>
    <p:sldId id="429" r:id="rId33"/>
    <p:sldId id="430" r:id="rId34"/>
    <p:sldId id="332" r:id="rId35"/>
    <p:sldId id="431" r:id="rId36"/>
    <p:sldId id="432" r:id="rId37"/>
    <p:sldId id="433" r:id="rId38"/>
    <p:sldId id="434" r:id="rId39"/>
    <p:sldId id="453" r:id="rId40"/>
    <p:sldId id="435" r:id="rId41"/>
    <p:sldId id="436" r:id="rId42"/>
    <p:sldId id="438" r:id="rId43"/>
    <p:sldId id="448" r:id="rId44"/>
    <p:sldId id="455" r:id="rId45"/>
    <p:sldId id="437" r:id="rId46"/>
    <p:sldId id="449" r:id="rId47"/>
    <p:sldId id="456" r:id="rId48"/>
    <p:sldId id="439" r:id="rId49"/>
    <p:sldId id="440" r:id="rId50"/>
    <p:sldId id="450" r:id="rId51"/>
    <p:sldId id="457" r:id="rId52"/>
    <p:sldId id="454" r:id="rId53"/>
    <p:sldId id="441" r:id="rId54"/>
    <p:sldId id="451" r:id="rId55"/>
    <p:sldId id="458" r:id="rId56"/>
    <p:sldId id="452" r:id="rId57"/>
    <p:sldId id="333" r:id="rId58"/>
    <p:sldId id="463" r:id="rId59"/>
    <p:sldId id="459" r:id="rId60"/>
    <p:sldId id="460" r:id="rId61"/>
    <p:sldId id="461" r:id="rId62"/>
    <p:sldId id="368" r:id="rId63"/>
    <p:sldId id="371" r:id="rId64"/>
    <p:sldId id="369" r:id="rId65"/>
    <p:sldId id="370" r:id="rId66"/>
    <p:sldId id="375" r:id="rId67"/>
    <p:sldId id="376" r:id="rId68"/>
    <p:sldId id="377" r:id="rId69"/>
    <p:sldId id="378" r:id="rId70"/>
    <p:sldId id="379" r:id="rId71"/>
    <p:sldId id="385" r:id="rId72"/>
    <p:sldId id="387" r:id="rId74"/>
    <p:sldId id="386" r:id="rId75"/>
    <p:sldId id="388" r:id="rId76"/>
    <p:sldId id="380" r:id="rId77"/>
    <p:sldId id="381" r:id="rId78"/>
    <p:sldId id="382" r:id="rId79"/>
    <p:sldId id="383" r:id="rId80"/>
    <p:sldId id="462" r:id="rId81"/>
    <p:sldId id="384" r:id="rId82"/>
    <p:sldId id="372" r:id="rId83"/>
    <p:sldId id="373" r:id="rId84"/>
    <p:sldId id="374" r:id="rId85"/>
    <p:sldId id="389" r:id="rId86"/>
    <p:sldId id="334" r:id="rId87"/>
    <p:sldId id="464" r:id="rId88"/>
    <p:sldId id="465" r:id="rId89"/>
    <p:sldId id="467" r:id="rId90"/>
    <p:sldId id="390" r:id="rId91"/>
    <p:sldId id="392" r:id="rId92"/>
    <p:sldId id="398" r:id="rId93"/>
    <p:sldId id="391" r:id="rId94"/>
    <p:sldId id="393" r:id="rId95"/>
    <p:sldId id="405" r:id="rId96"/>
    <p:sldId id="394" r:id="rId97"/>
    <p:sldId id="466" r:id="rId98"/>
    <p:sldId id="406" r:id="rId99"/>
    <p:sldId id="395" r:id="rId100"/>
    <p:sldId id="407" r:id="rId101"/>
    <p:sldId id="401" r:id="rId102"/>
    <p:sldId id="402" r:id="rId103"/>
    <p:sldId id="403" r:id="rId104"/>
    <p:sldId id="399" r:id="rId105"/>
    <p:sldId id="396" r:id="rId106"/>
    <p:sldId id="400" r:id="rId107"/>
    <p:sldId id="397" r:id="rId108"/>
    <p:sldId id="344" r:id="rId109"/>
    <p:sldId id="345" r:id="rId110"/>
    <p:sldId id="346" r:id="rId111"/>
    <p:sldId id="347" r:id="rId112"/>
    <p:sldId id="348" r:id="rId113"/>
    <p:sldId id="415" r:id="rId114"/>
    <p:sldId id="408" r:id="rId115"/>
    <p:sldId id="409" r:id="rId116"/>
    <p:sldId id="411" r:id="rId117"/>
    <p:sldId id="412" r:id="rId118"/>
    <p:sldId id="413" r:id="rId119"/>
    <p:sldId id="414" r:id="rId120"/>
    <p:sldId id="418" r:id="rId121"/>
    <p:sldId id="423" r:id="rId122"/>
    <p:sldId id="335" r:id="rId123"/>
    <p:sldId id="416" r:id="rId124"/>
    <p:sldId id="419" r:id="rId125"/>
    <p:sldId id="417" r:id="rId126"/>
    <p:sldId id="444" r:id="rId127"/>
    <p:sldId id="445" r:id="rId128"/>
    <p:sldId id="446" r:id="rId129"/>
    <p:sldId id="447" r:id="rId130"/>
    <p:sldId id="442" r:id="rId131"/>
    <p:sldId id="336" r:id="rId132"/>
    <p:sldId id="420" r:id="rId133"/>
    <p:sldId id="421" r:id="rId134"/>
    <p:sldId id="422" r:id="rId135"/>
    <p:sldId id="359" r:id="rId136"/>
    <p:sldId id="328" r:id="rId137"/>
    <p:sldId id="258" r:id="rId138"/>
    <p:sldId id="340"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notesMaster" Target="notesMasters/notesMaster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5" Type="http://schemas.openxmlformats.org/officeDocument/2006/relationships/customXml" Target="../customXml/item3.xml"/><Relationship Id="rId144" Type="http://schemas.openxmlformats.org/officeDocument/2006/relationships/customXml" Target="../customXml/item2.xml"/><Relationship Id="rId143" Type="http://schemas.openxmlformats.org/officeDocument/2006/relationships/customXml" Target="../customXml/item1.xml"/><Relationship Id="rId142" Type="http://schemas.openxmlformats.org/officeDocument/2006/relationships/tableStyles" Target="tableStyles.xml"/><Relationship Id="rId141" Type="http://schemas.openxmlformats.org/officeDocument/2006/relationships/viewProps" Target="viewProps.xml"/><Relationship Id="rId140" Type="http://schemas.openxmlformats.org/officeDocument/2006/relationships/presProps" Target="presProps.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20.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34.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https://www.geeksforgeeks.org/python-while-loop/" TargetMode="External"/><Relationship Id="rId1" Type="http://schemas.openxmlformats.org/officeDocument/2006/relationships/hyperlink" Target="https://www.geeksforgeeks.org/python-programming-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9" Type="http://schemas.openxmlformats.org/officeDocument/2006/relationships/hyperlink" Target="https://www.programiz.com/python-programming/methods/string/startswith" TargetMode="External"/><Relationship Id="rId8" Type="http://schemas.openxmlformats.org/officeDocument/2006/relationships/hyperlink" Target="https://www.programiz.com/python-programming/methods/string/split" TargetMode="External"/><Relationship Id="rId7" Type="http://schemas.openxmlformats.org/officeDocument/2006/relationships/hyperlink" Target="https://www.programiz.com/python-programming/methods/string/rstrip" TargetMode="External"/><Relationship Id="rId6" Type="http://schemas.openxmlformats.org/officeDocument/2006/relationships/hyperlink" Target="https://www.programiz.com/python-programming/methods/string/find" TargetMode="External"/><Relationship Id="rId5" Type="http://schemas.openxmlformats.org/officeDocument/2006/relationships/hyperlink" Target="https://www.programiz.com/python-programming/methods/string/replace" TargetMode="External"/><Relationship Id="rId4" Type="http://schemas.openxmlformats.org/officeDocument/2006/relationships/hyperlink" Target="https://www.programiz.com/python-programming/methods/string/partition" TargetMode="External"/><Relationship Id="rId3" Type="http://schemas.openxmlformats.org/officeDocument/2006/relationships/hyperlink" Target="https://www.programiz.com/python-programming/methods/string/lower" TargetMode="External"/><Relationship Id="rId2" Type="http://schemas.openxmlformats.org/officeDocument/2006/relationships/hyperlink" Target="https://www.programiz.com/python-programming/methods/string/upper" TargetMode="External"/><Relationship Id="rId12" Type="http://schemas.openxmlformats.org/officeDocument/2006/relationships/slideLayout" Target="../slideLayouts/slideLayout7.xml"/><Relationship Id="rId11" Type="http://schemas.openxmlformats.org/officeDocument/2006/relationships/hyperlink" Target="https://www.programiz.com/python-programming/methods/string/index" TargetMode="External"/><Relationship Id="rId10" Type="http://schemas.openxmlformats.org/officeDocument/2006/relationships/hyperlink" Target="https://www.programiz.com/python-programming/methods/string/isnumeric" TargetMode="Externa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11.png"/><Relationship Id="rId1" Type="http://schemas.openxmlformats.org/officeDocument/2006/relationships/hyperlink" Target="https://www.programiz.com/python-programming/function" TargetMode="Externa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hyperlink" Target="https://www.programiz.com/python-programming/modules" TargetMode="Externa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255385"/>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7475" y="68580"/>
            <a:ext cx="8288655" cy="4836160"/>
          </a:xfrm>
          <a:prstGeom prst="rect">
            <a:avLst/>
          </a:prstGeom>
        </p:spPr>
        <p:txBody>
          <a:bodyPr wrap="square">
            <a:spAutoFit/>
          </a:bodyPr>
          <a:p>
            <a:pPr marL="0" indent="0">
              <a:spcBef>
                <a:spcPts val="1600"/>
              </a:spcBef>
              <a:spcAft>
                <a:spcPts val="400"/>
              </a:spcAft>
            </a:pPr>
            <a:r>
              <a:rPr sz="4000" b="0" i="0">
                <a:solidFill>
                  <a:srgbClr val="46464A"/>
                </a:solidFill>
                <a:latin typeface="Arial" panose="020B0604020202020204" pitchFamily="34" charset="0"/>
                <a:ea typeface="Poppins"/>
                <a:cs typeface="Arial" panose="020B0604020202020204" pitchFamily="34" charset="0"/>
              </a:rPr>
              <a:t>Importing Modules and Packages</a:t>
            </a:r>
            <a:endParaRPr sz="40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Importing a Module: You can import a module using the </a:t>
            </a:r>
            <a:r>
              <a:rPr sz="1900" b="0" i="0">
                <a:solidFill>
                  <a:srgbClr val="1B1B1F"/>
                </a:solidFill>
                <a:latin typeface="Arial" panose="020B0604020202020204" pitchFamily="34" charset="0"/>
                <a:ea typeface="ui-monospace"/>
                <a:cs typeface="Arial" panose="020B0604020202020204" pitchFamily="34" charset="0"/>
              </a:rPr>
              <a:t>import</a:t>
            </a:r>
            <a:r>
              <a:rPr sz="2100" b="0" i="0">
                <a:solidFill>
                  <a:srgbClr val="46464A"/>
                </a:solidFill>
                <a:latin typeface="Arial" panose="020B0604020202020204" pitchFamily="34" charset="0"/>
                <a:ea typeface="Inter"/>
                <a:cs typeface="Arial" panose="020B0604020202020204" pitchFamily="34" charset="0"/>
              </a:rPr>
              <a:t> statement. For example, to </a:t>
            </a:r>
            <a:endParaRPr sz="21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 </a:t>
            </a:r>
            <a:r>
              <a:rPr sz="1900" b="0" i="0">
                <a:solidFill>
                  <a:srgbClr val="1B1B1F"/>
                </a:solidFill>
                <a:latin typeface="Arial" panose="020B0604020202020204" pitchFamily="34" charset="0"/>
                <a:ea typeface="ui-monospace"/>
                <a:cs typeface="Arial" panose="020B0604020202020204" pitchFamily="34" charset="0"/>
              </a:rPr>
              <a:t>module1.py</a:t>
            </a:r>
            <a:r>
              <a:rPr sz="2100" b="0" i="0">
                <a:solidFill>
                  <a:srgbClr val="46464A"/>
                </a:solidFill>
                <a:latin typeface="Arial" panose="020B0604020202020204" pitchFamily="34" charset="0"/>
                <a:ea typeface="Inter"/>
                <a:cs typeface="Arial" panose="020B0604020202020204" pitchFamily="34" charset="0"/>
              </a:rPr>
              <a:t> from </a:t>
            </a:r>
            <a:r>
              <a:rPr sz="1900" b="0" i="0">
                <a:solidFill>
                  <a:srgbClr val="1B1B1F"/>
                </a:solidFill>
                <a:latin typeface="Arial" panose="020B0604020202020204" pitchFamily="34" charset="0"/>
                <a:ea typeface="ui-monospace"/>
                <a:cs typeface="Arial" panose="020B0604020202020204" pitchFamily="34" charset="0"/>
              </a:rPr>
              <a:t>my_package</a:t>
            </a:r>
            <a:r>
              <a:rPr sz="2100" b="0" i="0">
                <a:solidFill>
                  <a:srgbClr val="46464A"/>
                </a:solidFill>
                <a:latin typeface="Arial" panose="020B0604020202020204" pitchFamily="34" charset="0"/>
                <a:ea typeface="Inter"/>
                <a:cs typeface="Arial" panose="020B0604020202020204" pitchFamily="34" charset="0"/>
              </a:rPr>
              <a:t>, you would use:</a:t>
            </a:r>
            <a:r>
              <a:rPr sz="1600" b="0" i="0">
                <a:solidFill>
                  <a:srgbClr val="D73A49"/>
                </a:solidFill>
                <a:latin typeface="Arial" panose="020B0604020202020204" pitchFamily="34" charset="0"/>
                <a:ea typeface="ui-monospace"/>
                <a:cs typeface="Arial" panose="020B0604020202020204" pitchFamily="34" charset="0"/>
              </a:rPr>
              <a:t>import</a:t>
            </a:r>
            <a:endParaRPr sz="1600" b="0" i="0">
              <a:solidFill>
                <a:srgbClr val="D73A49"/>
              </a:solidFill>
              <a:latin typeface="Arial" panose="020B0604020202020204" pitchFamily="34" charset="0"/>
              <a:ea typeface="ui-monospace"/>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Importing a Package: You can import a package in a similar way. For example, to import the </a:t>
            </a:r>
            <a:r>
              <a:rPr sz="1900" b="0" i="0">
                <a:solidFill>
                  <a:srgbClr val="1B1B1F"/>
                </a:solidFill>
                <a:latin typeface="Arial" panose="020B0604020202020204" pitchFamily="34" charset="0"/>
                <a:ea typeface="ui-monospace"/>
                <a:cs typeface="Arial" panose="020B0604020202020204" pitchFamily="34" charset="0"/>
              </a:rPr>
              <a:t>my_package</a:t>
            </a:r>
            <a:r>
              <a:rPr sz="2100" b="0" i="0">
                <a:solidFill>
                  <a:srgbClr val="46464A"/>
                </a:solidFill>
                <a:latin typeface="Arial" panose="020B0604020202020204" pitchFamily="34" charset="0"/>
                <a:ea typeface="Inter"/>
                <a:cs typeface="Arial" panose="020B0604020202020204" pitchFamily="34" charset="0"/>
              </a:rPr>
              <a:t> package, you would use:</a:t>
            </a:r>
            <a:r>
              <a:rPr sz="1600" b="0" i="0">
                <a:solidFill>
                  <a:srgbClr val="D73A49"/>
                </a:solidFill>
                <a:latin typeface="Arial" panose="020B0604020202020204" pitchFamily="34" charset="0"/>
                <a:ea typeface="ui-monospace"/>
                <a:cs typeface="Arial" panose="020B0604020202020204" pitchFamily="34" charset="0"/>
              </a:rPr>
              <a:t>import</a:t>
            </a:r>
            <a:endParaRPr sz="1600" b="0" i="0">
              <a:solidFill>
                <a:srgbClr val="D73A49"/>
              </a:solidFill>
              <a:latin typeface="Arial" panose="020B0604020202020204" pitchFamily="34" charset="0"/>
              <a:ea typeface="ui-monospace"/>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Importing Specific Functions or Classes: You can also import specific functions or classes from a module. For example:</a:t>
            </a:r>
            <a:endParaRPr sz="21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lang="en-IN" sz="2100" b="0" i="0">
                <a:solidFill>
                  <a:srgbClr val="46464A"/>
                </a:solidFill>
                <a:latin typeface="Arial" panose="020B0604020202020204" pitchFamily="34" charset="0"/>
                <a:ea typeface="Inter"/>
                <a:cs typeface="Arial" panose="020B0604020202020204" pitchFamily="34" charset="0"/>
              </a:rPr>
              <a:t>import * </a:t>
            </a:r>
            <a:endParaRPr sz="21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b="0" i="0">
                <a:solidFill>
                  <a:srgbClr val="D73A49"/>
                </a:solidFill>
                <a:latin typeface="Arial" panose="020B0604020202020204" pitchFamily="34" charset="0"/>
                <a:ea typeface="ui-monospace"/>
                <a:cs typeface="Arial" panose="020B0604020202020204" pitchFamily="34" charset="0"/>
              </a:rPr>
              <a:t>from</a:t>
            </a:r>
            <a:r>
              <a:rPr lang="en-IN" sz="1600" b="0" i="0">
                <a:solidFill>
                  <a:srgbClr val="D73A49"/>
                </a:solidFill>
                <a:latin typeface="Arial" panose="020B0604020202020204" pitchFamily="34" charset="0"/>
                <a:ea typeface="ui-monospace"/>
                <a:cs typeface="Arial" panose="020B0604020202020204" pitchFamily="34" charset="0"/>
              </a:rPr>
              <a:t> maths </a:t>
            </a:r>
            <a:r>
              <a:rPr sz="1600" b="0" i="0">
                <a:solidFill>
                  <a:srgbClr val="D73A49"/>
                </a:solidFill>
                <a:latin typeface="Arial" panose="020B0604020202020204" pitchFamily="34" charset="0"/>
                <a:ea typeface="ui-monospace"/>
                <a:cs typeface="Arial" panose="020B0604020202020204" pitchFamily="34" charset="0"/>
              </a:rPr>
              <a:t>import</a:t>
            </a:r>
            <a:r>
              <a:rPr lang="en-IN" sz="1600" b="0" i="0">
                <a:solidFill>
                  <a:srgbClr val="D73A49"/>
                </a:solidFill>
                <a:latin typeface="Arial" panose="020B0604020202020204" pitchFamily="34" charset="0"/>
                <a:ea typeface="ui-monospace"/>
                <a:cs typeface="Arial" panose="020B0604020202020204" pitchFamily="34" charset="0"/>
              </a:rPr>
              <a:t> trigo </a:t>
            </a:r>
            <a:endParaRPr lang="en-IN" sz="1600" b="0" i="0">
              <a:solidFill>
                <a:srgbClr val="D73A49"/>
              </a:solidFill>
              <a:latin typeface="Arial" panose="020B0604020202020204" pitchFamily="34" charset="0"/>
              <a:ea typeface="ui-monospace"/>
              <a:cs typeface="Arial" panose="020B0604020202020204" pitchFamily="34" charset="0"/>
            </a:endParaRPr>
          </a:p>
        </p:txBody>
      </p:sp>
      <p:sp>
        <p:nvSpPr>
          <p:cNvPr id="3" name="Text Box 2"/>
          <p:cNvSpPr txBox="1"/>
          <p:nvPr/>
        </p:nvSpPr>
        <p:spPr>
          <a:xfrm>
            <a:off x="0" y="5733415"/>
            <a:ext cx="3723005"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0" y="601408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154670" y="229870"/>
            <a:ext cx="4037330" cy="5621020"/>
          </a:xfrm>
          <a:prstGeom prst="rect">
            <a:avLst/>
          </a:prstGeom>
        </p:spPr>
        <p:txBody>
          <a:bodyPr wrap="square">
            <a:spAutoFit/>
          </a:bodyPr>
          <a:p>
            <a:pPr marL="0" indent="0">
              <a:spcBef>
                <a:spcPts val="1600"/>
              </a:spcBef>
              <a:spcAft>
                <a:spcPts val="400"/>
              </a:spcAft>
            </a:pPr>
            <a:r>
              <a:rPr sz="3600" b="0" i="0">
                <a:solidFill>
                  <a:srgbClr val="46464A"/>
                </a:solidFill>
                <a:latin typeface="Poppins"/>
                <a:ea typeface="Poppins"/>
              </a:rPr>
              <a:t>Key Differences</a:t>
            </a:r>
            <a:endParaRPr sz="36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447665" cy="6400800"/>
          </a:xfrm>
          <a:prstGeom prst="rect">
            <a:avLst/>
          </a:prstGeom>
          <a:noFill/>
        </p:spPr>
        <p:txBody>
          <a:bodyPr wrap="square" rtlCol="0" anchor="t">
            <a:spAutoFit/>
          </a:bodyPr>
          <a:p>
            <a:r>
              <a:rPr lang="en-US" altLang="en-US" sz="1400" b="1">
                <a:solidFill>
                  <a:srgbClr val="FF0000"/>
                </a:solidFill>
              </a:rPr>
              <a:t># Custom exception</a:t>
            </a:r>
            <a:endParaRPr lang="en-US" altLang="en-US" sz="1400" b="1">
              <a:solidFill>
                <a:srgbClr val="FF0000"/>
              </a:solidFill>
            </a:endParaRPr>
          </a:p>
          <a:p>
            <a:r>
              <a:rPr lang="en-US" altLang="en-US" sz="1200"/>
              <a:t>class NegativeExceptionError(Exception):</a:t>
            </a:r>
            <a:endParaRPr lang="en-US" altLang="en-US" sz="1200"/>
          </a:p>
          <a:p>
            <a:r>
              <a:rPr lang="en-US" altLang="en-US" sz="1200"/>
              <a:t>    pass</a:t>
            </a:r>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245860"/>
          </a:xfrm>
          <a:prstGeom prst="rect">
            <a:avLst/>
          </a:prstGeom>
          <a:noFill/>
        </p:spPr>
        <p:txBody>
          <a:bodyPr wrap="square" rtlCol="0" anchor="t">
            <a:spAutoFit/>
          </a:bodyPr>
          <a:p>
            <a:r>
              <a:rPr sz="1600">
                <a:sym typeface="+mn-ea"/>
              </a:rPr>
              <a:t>The pass statement is a placeholder that does nothing. </a:t>
            </a:r>
            <a:endParaRPr sz="1600">
              <a:sym typeface="+mn-ea"/>
            </a:endParaRPr>
          </a:p>
          <a:p>
            <a:endParaRPr sz="1600">
              <a:sym typeface="+mn-ea"/>
            </a:endParaRPr>
          </a:p>
          <a:p>
            <a:r>
              <a:rPr sz="1600">
                <a:sym typeface="+mn-ea"/>
              </a:rPr>
              <a:t>If you want your custom exception InsufficientFundsError to do more — such as display a custom error message — you can override the __init__ or __str__ method. Here's how you can do it:</a:t>
            </a:r>
            <a:endParaRPr sz="1600">
              <a:sym typeface="+mn-ea"/>
            </a:endParaRPr>
          </a:p>
          <a:p>
            <a:endParaRPr sz="1600"/>
          </a:p>
          <a:p>
            <a:pPr>
              <a:spcAft>
                <a:spcPct val="60000"/>
              </a:spcAft>
            </a:pPr>
            <a:r>
              <a:rPr sz="2200" b="1">
                <a:sym typeface="+mn-ea"/>
              </a:rPr>
              <a:t>✅ With Custom Error Message:</a:t>
            </a:r>
            <a:endParaRPr sz="2200" b="1"/>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custDataLst>
              <p:tags r:id="rId1"/>
            </p:custDataLst>
          </p:nvPr>
        </p:nvGraphicFramePr>
        <p:xfrm>
          <a:off x="774065" y="4081780"/>
          <a:ext cx="8435975" cy="1828800"/>
        </p:xfrm>
        <a:graphic>
          <a:graphicData uri="http://schemas.openxmlformats.org/drawingml/2006/table">
            <a:tbl>
              <a:tblPr/>
              <a:tblGrid>
                <a:gridCol w="2289810"/>
                <a:gridCol w="1920875"/>
                <a:gridCol w="4225290"/>
              </a:tblGrid>
              <a:tr h="0">
                <a:tc>
                  <a:txBody>
                    <a:bodyPr/>
                    <a:p>
                      <a:r>
                        <a:rPr sz="2000"/>
                        <a:t>Operation</a:t>
                      </a:r>
                      <a:endParaRPr sz="2000"/>
                    </a:p>
                  </a:txBody>
                  <a:tcPr marL="0" marR="0" marT="0" marB="0" anchor="ctr" anchorCtr="0">
                    <a:lnL>
                      <a:noFill/>
                    </a:lnL>
                    <a:lnR>
                      <a:noFill/>
                    </a:lnR>
                    <a:lnT>
                      <a:noFill/>
                    </a:lnT>
                    <a:lnB>
                      <a:noFill/>
                    </a:lnB>
                    <a:noFill/>
                  </a:tcPr>
                </a:tc>
                <a:tc>
                  <a:txBody>
                    <a:bodyPr/>
                    <a:p>
                      <a:r>
                        <a:rPr sz="2000"/>
                        <a:t>Mode</a:t>
                      </a:r>
                      <a:endParaRPr sz="2000"/>
                    </a:p>
                  </a:txBody>
                  <a:tcPr marL="0" marR="0" marT="0" marB="0" anchor="ctr" anchorCtr="0">
                    <a:lnL>
                      <a:noFill/>
                    </a:lnL>
                    <a:lnR>
                      <a:noFill/>
                    </a:lnR>
                    <a:lnT>
                      <a:noFill/>
                    </a:lnT>
                    <a:lnB>
                      <a:noFill/>
                    </a:lnB>
                    <a:noFill/>
                  </a:tcPr>
                </a:tc>
                <a:tc>
                  <a:txBody>
                    <a:bodyPr/>
                    <a:p>
                      <a:r>
                        <a:rPr sz="2000"/>
                        <a:t>Description</a:t>
                      </a:r>
                      <a:endParaRPr sz="2000"/>
                    </a:p>
                  </a:txBody>
                  <a:tcPr marL="0" marR="0" marT="0" marB="0" anchor="ctr" anchorCtr="0">
                    <a:lnL>
                      <a:noFill/>
                    </a:lnL>
                    <a:lnR>
                      <a:noFill/>
                    </a:lnR>
                    <a:lnT>
                      <a:noFill/>
                    </a:lnT>
                    <a:lnB>
                      <a:noFill/>
                    </a:lnB>
                    <a:noFill/>
                  </a:tcPr>
                </a:tc>
              </a:tr>
              <a:tr h="0">
                <a:tc>
                  <a:txBody>
                    <a:bodyPr/>
                    <a:p>
                      <a:r>
                        <a:rPr sz="2000"/>
                        <a:t>Read</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a file for reading (default)</a:t>
                      </a:r>
                      <a:endParaRPr sz="2000"/>
                    </a:p>
                  </a:txBody>
                  <a:tcPr marL="0" marR="0" marT="0" marB="0" anchor="ctr" anchorCtr="0">
                    <a:lnL>
                      <a:noFill/>
                    </a:lnL>
                    <a:lnR>
                      <a:noFill/>
                    </a:lnR>
                    <a:lnT>
                      <a:noFill/>
                    </a:lnT>
                    <a:lnB>
                      <a:noFill/>
                    </a:lnB>
                    <a:noFill/>
                  </a:tcPr>
                </a:tc>
              </a:tr>
              <a:tr h="0">
                <a:tc>
                  <a:txBody>
                    <a:bodyPr/>
                    <a:p>
                      <a:r>
                        <a:rPr sz="2000"/>
                        <a:t>Write</a:t>
                      </a:r>
                      <a:endParaRPr sz="2000"/>
                    </a:p>
                  </a:txBody>
                  <a:tcPr marL="0" marR="0" marT="0" marB="0" anchor="ctr" anchorCtr="0">
                    <a:lnL>
                      <a:noFill/>
                    </a:lnL>
                    <a:lnR>
                      <a:noFill/>
                    </a:lnR>
                    <a:lnT>
                      <a:noFill/>
                    </a:lnT>
                    <a:lnB>
                      <a:noFill/>
                    </a:lnB>
                    <a:noFill/>
                  </a:tcPr>
                </a:tc>
                <a:tc>
                  <a:txBody>
                    <a:bodyPr/>
                    <a:p>
                      <a:r>
                        <a:rPr sz="2000"/>
                        <a:t>'w'</a:t>
                      </a:r>
                      <a:endParaRPr sz="2000"/>
                    </a:p>
                  </a:txBody>
                  <a:tcPr marL="0" marR="0" marT="0" marB="0" anchor="ctr" anchorCtr="0">
                    <a:lnL>
                      <a:noFill/>
                    </a:lnL>
                    <a:lnR>
                      <a:noFill/>
                    </a:lnR>
                    <a:lnT>
                      <a:noFill/>
                    </a:lnT>
                    <a:lnB>
                      <a:noFill/>
                    </a:lnB>
                    <a:noFill/>
                  </a:tcPr>
                </a:tc>
                <a:tc>
                  <a:txBody>
                    <a:bodyPr/>
                    <a:p>
                      <a:r>
                        <a:rPr sz="2000"/>
                        <a:t>Opens a file for writing (overwrites)</a:t>
                      </a:r>
                      <a:endParaRPr sz="2000"/>
                    </a:p>
                  </a:txBody>
                  <a:tcPr marL="0" marR="0" marT="0" marB="0" anchor="ctr" anchorCtr="0">
                    <a:lnL>
                      <a:noFill/>
                    </a:lnL>
                    <a:lnR>
                      <a:noFill/>
                    </a:lnR>
                    <a:lnT>
                      <a:noFill/>
                    </a:lnT>
                    <a:lnB>
                      <a:noFill/>
                    </a:lnB>
                    <a:noFill/>
                  </a:tcPr>
                </a:tc>
              </a:tr>
              <a:tr h="0">
                <a:tc>
                  <a:txBody>
                    <a:bodyPr/>
                    <a:p>
                      <a:r>
                        <a:rPr sz="2000"/>
                        <a:t>Append</a:t>
                      </a:r>
                      <a:endParaRPr sz="2000"/>
                    </a:p>
                  </a:txBody>
                  <a:tcPr marL="0" marR="0" marT="0" marB="0" anchor="ctr" anchorCtr="0">
                    <a:lnL>
                      <a:noFill/>
                    </a:lnL>
                    <a:lnR>
                      <a:noFill/>
                    </a:lnR>
                    <a:lnT>
                      <a:noFill/>
                    </a:lnT>
                    <a:lnB>
                      <a:noFill/>
                    </a:lnB>
                    <a:noFill/>
                  </a:tcPr>
                </a:tc>
                <a:tc>
                  <a:txBody>
                    <a:bodyPr/>
                    <a:p>
                      <a:r>
                        <a:rPr sz="2000"/>
                        <a:t>'a'</a:t>
                      </a:r>
                      <a:endParaRPr sz="2000"/>
                    </a:p>
                  </a:txBody>
                  <a:tcPr marL="0" marR="0" marT="0" marB="0" anchor="ctr" anchorCtr="0">
                    <a:lnL>
                      <a:noFill/>
                    </a:lnL>
                    <a:lnR>
                      <a:noFill/>
                    </a:lnR>
                    <a:lnT>
                      <a:noFill/>
                    </a:lnT>
                    <a:lnB>
                      <a:noFill/>
                    </a:lnB>
                    <a:noFill/>
                  </a:tcPr>
                </a:tc>
                <a:tc>
                  <a:txBody>
                    <a:bodyPr/>
                    <a:p>
                      <a:r>
                        <a:rPr sz="2000"/>
                        <a:t>Opens a file for appending</a:t>
                      </a:r>
                      <a:endParaRPr sz="2000"/>
                    </a:p>
                  </a:txBody>
                  <a:tcPr marL="0" marR="0" marT="0" marB="0" anchor="ctr" anchorCtr="0">
                    <a:lnL>
                      <a:noFill/>
                    </a:lnL>
                    <a:lnR>
                      <a:noFill/>
                    </a:lnR>
                    <a:lnT>
                      <a:noFill/>
                    </a:lnT>
                    <a:lnB>
                      <a:noFill/>
                    </a:lnB>
                    <a:noFill/>
                  </a:tcPr>
                </a:tc>
              </a:tr>
              <a:tr h="0">
                <a:tc>
                  <a:txBody>
                    <a:bodyPr/>
                    <a:p>
                      <a:r>
                        <a:rPr sz="2000"/>
                        <a:t>Read/Write</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for reading and writing</a:t>
                      </a:r>
                      <a:endParaRPr sz="2000"/>
                    </a:p>
                  </a:txBody>
                  <a:tcPr marL="0" marR="0" marT="0" marB="0" anchor="ctr" anchorCtr="0">
                    <a:lnL>
                      <a:noFill/>
                    </a:lnL>
                    <a:lnR>
                      <a:noFill/>
                    </a:lnR>
                    <a:lnT>
                      <a:noFill/>
                    </a:lnT>
                    <a:lnB>
                      <a:noFill/>
                    </a:lnB>
                    <a:noFill/>
                  </a:tcPr>
                </a:tc>
              </a:tr>
              <a:tr h="0">
                <a:tc>
                  <a:txBody>
                    <a:bodyPr/>
                    <a:p>
                      <a:r>
                        <a:rPr sz="2000"/>
                        <a:t>Binary</a:t>
                      </a:r>
                      <a:endParaRPr sz="2000"/>
                    </a:p>
                  </a:txBody>
                  <a:tcPr marL="0" marR="0" marT="0" marB="0" anchor="ctr" anchorCtr="0">
                    <a:lnL>
                      <a:noFill/>
                    </a:lnL>
                    <a:lnR>
                      <a:noFill/>
                    </a:lnR>
                    <a:lnT>
                      <a:noFill/>
                    </a:lnT>
                    <a:lnB>
                      <a:noFill/>
                    </a:lnB>
                    <a:noFill/>
                  </a:tcPr>
                </a:tc>
                <a:tc>
                  <a:txBody>
                    <a:bodyPr/>
                    <a:p>
                      <a:r>
                        <a:rPr sz="2000"/>
                        <a:t>'rb', 'wb'</a:t>
                      </a:r>
                      <a:endParaRPr sz="2000"/>
                    </a:p>
                  </a:txBody>
                  <a:tcPr marL="0" marR="0" marT="0" marB="0" anchor="ctr" anchorCtr="0">
                    <a:lnL>
                      <a:noFill/>
                    </a:lnL>
                    <a:lnR>
                      <a:noFill/>
                    </a:lnR>
                    <a:lnT>
                      <a:noFill/>
                    </a:lnT>
                    <a:lnB>
                      <a:noFill/>
                    </a:lnB>
                    <a:noFill/>
                  </a:tcPr>
                </a:tc>
                <a:tc>
                  <a:txBody>
                    <a:bodyPr/>
                    <a:p>
                      <a:r>
                        <a:rPr sz="2000"/>
                        <a:t>For binary files like images</a:t>
                      </a:r>
                      <a:endParaRPr sz="20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7653655" y="128905"/>
            <a:ext cx="4327525" cy="1485900"/>
          </a:xfrm>
          <a:prstGeom prst="rect">
            <a:avLst/>
          </a:prstGeom>
        </p:spPr>
        <p:txBody>
          <a:bodyPr wrap="square">
            <a:spAutoFit/>
          </a:bodyPr>
          <a:p>
            <a:pPr>
              <a:spcAft>
                <a:spcPct val="60000"/>
              </a:spcAft>
            </a:pPr>
            <a:r>
              <a:rPr sz="2300" b="1"/>
              <a:t>🧱 Basic Syntax</a:t>
            </a:r>
            <a:endParaRPr sz="2300" b="1"/>
          </a:p>
          <a:p>
            <a:r>
              <a:rPr sz="2000" b="1"/>
              <a:t>file = open("filename.txt", "mode")</a:t>
            </a:r>
            <a:r>
              <a:rPr sz="1600"/>
              <a:t>
# Perform operations
file.close()</a:t>
            </a:r>
            <a:endParaRPr sz="1600"/>
          </a:p>
        </p:txBody>
      </p:sp>
      <p:sp>
        <p:nvSpPr>
          <p:cNvPr id="6" name="Text Box 5"/>
          <p:cNvSpPr txBox="1"/>
          <p:nvPr/>
        </p:nvSpPr>
        <p:spPr>
          <a:xfrm>
            <a:off x="127635" y="-15875"/>
            <a:ext cx="7327265" cy="3444875"/>
          </a:xfrm>
          <a:prstGeom prst="rect">
            <a:avLst/>
          </a:prstGeom>
        </p:spPr>
        <p:txBody>
          <a:bodyPr wrap="square">
            <a:noAutofit/>
          </a:bodyPr>
          <a:p>
            <a:pPr>
              <a:spcAft>
                <a:spcPct val="60000"/>
              </a:spcAft>
            </a:pPr>
            <a:r>
              <a:rPr sz="2800" b="1">
                <a:latin typeface="Arial" panose="020B0604020202020204" pitchFamily="34" charset="0"/>
                <a:cs typeface="Arial" panose="020B0604020202020204" pitchFamily="34" charset="0"/>
              </a:rPr>
              <a:t>🧾 1. What is File Handling?</a:t>
            </a:r>
            <a:endParaRPr sz="2800" b="1">
              <a:latin typeface="Arial" panose="020B0604020202020204" pitchFamily="34" charset="0"/>
              <a:cs typeface="Arial" panose="020B0604020202020204" pitchFamily="34" charset="0"/>
            </a:endParaRPr>
          </a:p>
          <a:p>
            <a:r>
              <a:rPr>
                <a:latin typeface="Arial" panose="020B0604020202020204" pitchFamily="34" charset="0"/>
                <a:cs typeface="Arial" panose="020B0604020202020204" pitchFamily="34" charset="0"/>
              </a:rPr>
              <a:t> File handling in Python is the process of performing operations such as opening, reading, writing, and closing files. It allows programs to store and retrieve data permanently.</a:t>
            </a:r>
            <a:endParaRPr>
              <a:latin typeface="Arial" panose="020B0604020202020204" pitchFamily="34" charset="0"/>
              <a:cs typeface="Arial" panose="020B0604020202020204" pitchFamily="34" charset="0"/>
            </a:endParaRPr>
          </a:p>
          <a:p>
            <a:r>
              <a:rPr b="1">
                <a:latin typeface="Arial" panose="020B0604020202020204" pitchFamily="34" charset="0"/>
                <a:cs typeface="Arial" panose="020B0604020202020204" pitchFamily="34" charset="0"/>
              </a:rPr>
              <a:t>Use Case:</a:t>
            </a:r>
            <a:endParaRPr b="1">
              <a:latin typeface="Arial" panose="020B0604020202020204" pitchFamily="34" charset="0"/>
              <a:cs typeface="Arial" panose="020B0604020202020204" pitchFamily="34" charset="0"/>
            </a:endParaRPr>
          </a:p>
          <a:p>
            <a:r>
              <a:rPr>
                <a:latin typeface="Arial" panose="020B0604020202020204" pitchFamily="34" charset="0"/>
                <a:cs typeface="Arial" panose="020B0604020202020204" pitchFamily="34" charset="0"/>
              </a:rPr>
              <a:t> Used in applications like log storage, report generation, configuration reading, and persistent data storage.</a:t>
            </a:r>
            <a:endParaRPr>
              <a:latin typeface="Arial" panose="020B0604020202020204" pitchFamily="34" charset="0"/>
              <a:cs typeface="Arial" panose="020B0604020202020204" pitchFamily="34" charset="0"/>
            </a:endParaRPr>
          </a:p>
          <a:p>
            <a:r>
              <a:rPr b="1">
                <a:latin typeface="Arial" panose="020B0604020202020204" pitchFamily="34" charset="0"/>
                <a:cs typeface="Arial" panose="020B0604020202020204" pitchFamily="34" charset="0"/>
              </a:rPr>
              <a:t>Business Scenario:</a:t>
            </a:r>
            <a:endParaRPr b="1">
              <a:latin typeface="Arial" panose="020B0604020202020204" pitchFamily="34" charset="0"/>
              <a:cs typeface="Arial" panose="020B0604020202020204" pitchFamily="34" charset="0"/>
            </a:endParaRPr>
          </a:p>
          <a:p>
            <a:r>
              <a:rPr>
                <a:latin typeface="Arial" panose="020B0604020202020204" pitchFamily="34" charset="0"/>
                <a:cs typeface="Arial" panose="020B0604020202020204" pitchFamily="34" charset="0"/>
              </a:rPr>
              <a:t>A retail application stores daily sales data in a .txt file. File handling is used to read the data at the end of the day and generate reports.</a:t>
            </a:r>
            <a:endParaRPr>
              <a:latin typeface="Arial" panose="020B0604020202020204" pitchFamily="34" charset="0"/>
              <a:cs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30090" cy="6060440"/>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800">
                          <a:latin typeface="Arial" panose="020B0604020202020204" pitchFamily="34" charset="0"/>
                          <a:cs typeface="Arial" panose="020B0604020202020204" pitchFamily="34" charset="0"/>
                        </a:rPr>
                        <a:t>Method</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Description</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.read()</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Reads entire content</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.readline()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Reads single line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.readlines()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Returns list of lines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.write(text)</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Writes string to file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.writelines(list)</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Writes a list of strings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.close()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Closes the file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.seek(pos)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Moves cursor to position pos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.tell()</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Returns current cursor position</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7130415" y="4150995"/>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295" y="65405"/>
            <a:ext cx="5549900" cy="6509385"/>
          </a:xfrm>
          <a:prstGeom prst="rect">
            <a:avLst/>
          </a:prstGeom>
        </p:spPr>
        <p:txBody>
          <a:bodyPr wrap="square">
            <a:spAutoFit/>
          </a:bodyPr>
          <a:p>
            <a:pPr>
              <a:spcAft>
                <a:spcPct val="60000"/>
              </a:spcAft>
            </a:pPr>
            <a:r>
              <a:rPr b="1"/>
              <a:t>📂 3. Opening Files in Python</a:t>
            </a:r>
            <a:endParaRPr b="1"/>
          </a:p>
          <a:p>
            <a:r>
              <a:rPr sz="1200"/>
              <a:t>Syntax:</a:t>
            </a:r>
            <a:endParaRPr sz="1200"/>
          </a:p>
          <a:p>
            <a:r>
              <a:rPr sz="1200"/>
              <a:t>file_object = open("filename", "mode")
</a:t>
            </a:r>
            <a:endParaRPr sz="1200"/>
          </a:p>
          <a:p>
            <a:r>
              <a:rPr sz="1200"/>
              <a:t>Example:</a:t>
            </a:r>
            <a:endParaRPr sz="1200"/>
          </a:p>
          <a:p>
            <a:r>
              <a:rPr sz="1200"/>
              <a:t>f = open("data.txt", "r")</a:t>
            </a:r>
            <a:endParaRPr sz="1200"/>
          </a:p>
          <a:p>
            <a:r>
              <a:rPr sz="1200"/>
              <a:t>Use Case:</a:t>
            </a:r>
            <a:endParaRPr sz="1200"/>
          </a:p>
          <a:p>
            <a:r>
              <a:rPr sz="1200"/>
              <a:t> Loading configuration files or reading logs.</a:t>
            </a:r>
            <a:endParaRPr sz="1200"/>
          </a:p>
          <a:p>
            <a:pPr>
              <a:spcAft>
                <a:spcPct val="60000"/>
              </a:spcAft>
            </a:pPr>
            <a:r>
              <a:rPr b="1"/>
              <a:t>📖 4. Reading Files in Python</a:t>
            </a:r>
            <a:endParaRPr b="1"/>
          </a:p>
          <a:p>
            <a:pPr>
              <a:spcAft>
                <a:spcPct val="60000"/>
              </a:spcAft>
            </a:pPr>
            <a:r>
              <a:rPr sz="1600" b="1"/>
              <a:t>📌 read() – Reads the entire content</a:t>
            </a:r>
            <a:endParaRPr sz="1600" b="1"/>
          </a:p>
          <a:p>
            <a:r>
              <a:rPr sz="1200"/>
              <a:t>f = open("data.txt", "r")
print(f.read())
f.close()
</a:t>
            </a:r>
            <a:endParaRPr sz="1200"/>
          </a:p>
          <a:p>
            <a:pPr>
              <a:spcAft>
                <a:spcPct val="60000"/>
              </a:spcAft>
            </a:pPr>
            <a:r>
              <a:rPr sz="1600" b="1"/>
              <a:t>📌 readline() – Reads one line at a time</a:t>
            </a:r>
            <a:endParaRPr sz="1600" b="1"/>
          </a:p>
          <a:p>
            <a:r>
              <a:rPr sz="1200"/>
              <a:t>f = open("data.txt", "r")
print(f.readline())
f.close()
</a:t>
            </a:r>
            <a:endParaRPr sz="1200"/>
          </a:p>
          <a:p>
            <a:pPr>
              <a:spcAft>
                <a:spcPct val="60000"/>
              </a:spcAft>
            </a:pPr>
            <a:r>
              <a:rPr sz="1600" b="1"/>
              <a:t>📌 readlines() – Reads all lines into a list</a:t>
            </a:r>
            <a:endParaRPr sz="1600" b="1"/>
          </a:p>
          <a:p>
            <a:r>
              <a:rPr sz="1200"/>
              <a:t>f = open("data.txt", "r")
lines = f.readlines()
print(lines)
f.close()
</a:t>
            </a:r>
            <a:endParaRPr sz="1200"/>
          </a:p>
          <a:p>
            <a:r>
              <a:rPr sz="1200" b="1"/>
              <a:t>Business Scenario:</a:t>
            </a:r>
            <a:endParaRPr sz="1200" b="1"/>
          </a:p>
          <a:p>
            <a:r>
              <a:rPr sz="1200"/>
              <a:t> A hospital system reads patient data line by line to avoid loading the entire file into memory at once.</a:t>
            </a:r>
            <a:endParaRPr sz="1200"/>
          </a:p>
        </p:txBody>
      </p:sp>
      <p:sp>
        <p:nvSpPr>
          <p:cNvPr id="3" name="Text Box 2"/>
          <p:cNvSpPr txBox="1"/>
          <p:nvPr/>
        </p:nvSpPr>
        <p:spPr>
          <a:xfrm>
            <a:off x="6567170" y="0"/>
            <a:ext cx="5080000" cy="6464935"/>
          </a:xfrm>
          <a:prstGeom prst="rect">
            <a:avLst/>
          </a:prstGeom>
        </p:spPr>
        <p:txBody>
          <a:bodyPr>
            <a:spAutoFit/>
          </a:bodyPr>
          <a:p>
            <a:pPr>
              <a:spcAft>
                <a:spcPct val="60000"/>
              </a:spcAft>
            </a:pPr>
            <a:r>
              <a:rPr b="1"/>
              <a:t>✍️ 5. Writing to Files in Python</a:t>
            </a:r>
            <a:endParaRPr b="1"/>
          </a:p>
          <a:p>
            <a:pPr>
              <a:spcAft>
                <a:spcPct val="60000"/>
              </a:spcAft>
            </a:pPr>
            <a:r>
              <a:rPr sz="1600" b="1"/>
              <a:t>📌 write() – Writes string to file</a:t>
            </a:r>
            <a:endParaRPr sz="1600" b="1"/>
          </a:p>
          <a:p>
            <a:r>
              <a:rPr sz="1200"/>
              <a:t>f = open("log.txt", "w")
f.write("Daily transaction report")
f.close()
</a:t>
            </a:r>
            <a:endParaRPr sz="1200"/>
          </a:p>
          <a:p>
            <a:pPr>
              <a:spcAft>
                <a:spcPct val="60000"/>
              </a:spcAft>
            </a:pPr>
            <a:r>
              <a:rPr sz="1600" b="1"/>
              <a:t>📌 writelines() – Writes list of strings</a:t>
            </a:r>
            <a:endParaRPr sz="1600" b="1"/>
          </a:p>
          <a:p>
            <a:r>
              <a:rPr sz="1200"/>
              <a:t>lines = ["First Line\n", "Second Line\n"]
f = open("log.txt", "w")
f.writelines(lines)
f.close()
</a:t>
            </a:r>
            <a:endParaRPr sz="1200"/>
          </a:p>
          <a:p>
            <a:r>
              <a:rPr sz="1200"/>
              <a:t>Business Use Case:</a:t>
            </a:r>
            <a:endParaRPr sz="1200"/>
          </a:p>
          <a:p>
            <a:r>
              <a:rPr sz="1200"/>
              <a:t> A banking application writes transaction history into log files after every operation.</a:t>
            </a:r>
            <a:endParaRPr sz="1200"/>
          </a:p>
          <a:p>
            <a:pPr>
              <a:spcAft>
                <a:spcPct val="60000"/>
              </a:spcAft>
            </a:pPr>
            <a:r>
              <a:rPr b="1"/>
              <a:t>🔐 6. Closing Files</a:t>
            </a:r>
            <a:endParaRPr b="1"/>
          </a:p>
          <a:p>
            <a:r>
              <a:rPr sz="1200"/>
              <a:t>Syntax:</a:t>
            </a:r>
            <a:endParaRPr sz="1200"/>
          </a:p>
          <a:p>
            <a:r>
              <a:rPr sz="1200"/>
              <a:t>file_object.close()
</a:t>
            </a:r>
            <a:endParaRPr sz="1200"/>
          </a:p>
          <a:p>
            <a:r>
              <a:rPr sz="1200"/>
              <a:t>Example:</a:t>
            </a:r>
            <a:endParaRPr sz="1200"/>
          </a:p>
          <a:p>
            <a:r>
              <a:rPr sz="1200"/>
              <a:t>f = open("data.txt", "r")
# operations
f.close()
</a:t>
            </a:r>
            <a:endParaRPr sz="1200"/>
          </a:p>
          <a:p>
            <a:r>
              <a:rPr sz="1200"/>
              <a:t>Note: Always close files to free up system resources.</a:t>
            </a:r>
            <a:endParaRPr sz="1200"/>
          </a:p>
          <a:p>
            <a:r>
              <a:rPr sz="1200"/>
              <a:t>Better Practice – Using with:</a:t>
            </a:r>
            <a:endParaRPr sz="1200"/>
          </a:p>
          <a:p>
            <a:r>
              <a:rPr sz="1200"/>
              <a:t>withopen("data.txt", "r") as f:
    content = f.read()
</a:t>
            </a:r>
            <a:endParaRPr sz="12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85725"/>
            <a:ext cx="6096000" cy="4246245"/>
          </a:xfrm>
          <a:prstGeom prst="rect">
            <a:avLst/>
          </a:prstGeom>
          <a:noFill/>
        </p:spPr>
        <p:txBody>
          <a:bodyPr wrap="square" rtlCol="0" anchor="t">
            <a:spAutoFit/>
          </a:bodyPr>
          <a:p>
            <a:endParaRPr lang="en-US" altLang="en-US"/>
          </a:p>
          <a:p>
            <a:r>
              <a:rPr lang="zh-CN" altLang="en-US"/>
              <a:t>🧭</a:t>
            </a:r>
            <a:r>
              <a:rPr lang="en-US" altLang="en-US"/>
              <a:t> 7. Working with File Pointers</a:t>
            </a:r>
            <a:endParaRPr lang="en-US" altLang="en-US"/>
          </a:p>
          <a:p>
            <a:endParaRPr lang="zh-CN" altLang="en-US"/>
          </a:p>
          <a:p>
            <a:r>
              <a:rPr lang="zh-CN" altLang="en-US"/>
              <a:t>📌</a:t>
            </a:r>
            <a:r>
              <a:rPr lang="en-US" altLang="en-US"/>
              <a:t> tell() – Returns the current file pointer position</a:t>
            </a:r>
            <a:endParaRPr lang="en-US" altLang="en-US"/>
          </a:p>
          <a:p>
            <a:r>
              <a:rPr lang="en-US" altLang="en-US"/>
              <a:t>f = open("data.txt", "r")</a:t>
            </a:r>
            <a:endParaRPr lang="en-US" altLang="en-US"/>
          </a:p>
          <a:p>
            <a:r>
              <a:rPr lang="en-US" altLang="en-US"/>
              <a:t>print(f.tell())</a:t>
            </a:r>
            <a:endParaRPr lang="en-US" altLang="en-US"/>
          </a:p>
          <a:p>
            <a:endParaRPr lang="zh-CN" altLang="en-US"/>
          </a:p>
          <a:p>
            <a:r>
              <a:rPr lang="zh-CN" altLang="en-US"/>
              <a:t>📌</a:t>
            </a:r>
            <a:r>
              <a:rPr lang="en-US" altLang="en-US"/>
              <a:t> seek() – Moves the pointer to a specific location</a:t>
            </a:r>
            <a:endParaRPr lang="en-US" altLang="en-US"/>
          </a:p>
          <a:p>
            <a:r>
              <a:rPr lang="en-US" altLang="en-US"/>
              <a:t>f.seek(0)</a:t>
            </a:r>
            <a:endParaRPr lang="en-US" altLang="en-US"/>
          </a:p>
          <a:p>
            <a:endParaRPr lang="en-US" altLang="en-US"/>
          </a:p>
          <a:p>
            <a:r>
              <a:rPr lang="en-US" altLang="en-US"/>
              <a:t>Use Case:</a:t>
            </a:r>
            <a:endParaRPr lang="en-US" altLang="en-US"/>
          </a:p>
          <a:p>
            <a:r>
              <a:rPr lang="en-US" altLang="en-US"/>
              <a:t>Useful in log analysis when you need to resume reading from a specific byte.</a:t>
            </a:r>
            <a:endParaRPr lang="en-US" altLang="en-US"/>
          </a:p>
          <a:p>
            <a:endParaRPr lang="en-US" altLang="en-US"/>
          </a:p>
          <a:p>
            <a:endParaRPr lang="en-US"/>
          </a:p>
        </p:txBody>
      </p:sp>
      <p:sp>
        <p:nvSpPr>
          <p:cNvPr id="3" name="Text Box 2"/>
          <p:cNvSpPr txBox="1"/>
          <p:nvPr/>
        </p:nvSpPr>
        <p:spPr>
          <a:xfrm>
            <a:off x="6598285" y="85725"/>
            <a:ext cx="5080000" cy="5337175"/>
          </a:xfrm>
          <a:prstGeom prst="rect">
            <a:avLst/>
          </a:prstGeom>
        </p:spPr>
        <p:txBody>
          <a:bodyPr>
            <a:spAutoFit/>
          </a:bodyPr>
          <a:p>
            <a:pPr>
              <a:spcAft>
                <a:spcPct val="60000"/>
              </a:spcAft>
            </a:pPr>
            <a:r>
              <a:rPr sz="2200" b="1"/>
              <a:t>🧺 8. Pickling &amp; Unpickling</a:t>
            </a:r>
            <a:endParaRPr sz="2200" b="1"/>
          </a:p>
          <a:p>
            <a:r>
              <a:rPr sz="1600"/>
              <a:t>Pickling: Serializing a Python object into a binary stream.</a:t>
            </a:r>
            <a:endParaRPr sz="1600"/>
          </a:p>
          <a:p>
            <a:r>
              <a:rPr sz="1600"/>
              <a:t>Unpickling: Deserializing the stream back into a Python object.</a:t>
            </a:r>
            <a:endParaRPr sz="1600"/>
          </a:p>
          <a:p>
            <a:pPr>
              <a:spcAft>
                <a:spcPct val="60000"/>
              </a:spcAft>
            </a:pPr>
            <a:r>
              <a:rPr sz="1900" b="1"/>
              <a:t>📌 Example:</a:t>
            </a:r>
            <a:endParaRPr sz="1900" b="1"/>
          </a:p>
          <a:p>
            <a:r>
              <a:rPr sz="1600"/>
              <a:t>import pickle
# Pickling
data = {'name': 'John', 'age': 30}
withopen('data.pkl', 'wb') as f:
    pickle.dump(data, f)
# Unpickling
withopen('data.pkl', 'rb') as f:
    result = pickle.load(f)
    print(result)
</a:t>
            </a:r>
            <a:endParaRPr sz="1600"/>
          </a:p>
          <a:p>
            <a:r>
              <a:rPr sz="1600"/>
              <a:t>Business Scenario:</a:t>
            </a:r>
            <a:endParaRPr sz="1600"/>
          </a:p>
          <a:p>
            <a:r>
              <a:rPr sz="1600"/>
              <a:t> Saving trained ML models or user sessions.</a:t>
            </a:r>
            <a:endParaRPr sz="16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5080000" cy="3859530"/>
          </a:xfrm>
          <a:prstGeom prst="rect">
            <a:avLst/>
          </a:prstGeom>
        </p:spPr>
        <p:txBody>
          <a:bodyPr>
            <a:spAutoFit/>
          </a:bodyPr>
          <a:p>
            <a:pPr>
              <a:spcAft>
                <a:spcPct val="60000"/>
              </a:spcAft>
            </a:pPr>
            <a:r>
              <a:rPr sz="2200" b="1"/>
              <a:t>🛡 9. Exception Handling in File Handling</a:t>
            </a:r>
            <a:endParaRPr sz="2200" b="1"/>
          </a:p>
          <a:p>
            <a:pPr>
              <a:spcAft>
                <a:spcPct val="60000"/>
              </a:spcAft>
            </a:pPr>
            <a:r>
              <a:rPr sz="1900" b="1"/>
              <a:t>📌 Try-Except-Finally Structure</a:t>
            </a:r>
            <a:endParaRPr sz="1900" b="1"/>
          </a:p>
          <a:p>
            <a:r>
              <a:rPr sz="1600"/>
              <a:t>try:
    f = open("data.txt", "r")
    content = f.read()
except FileNotFoundError:
    print("File not found.")
finally:
    f.close()
</a:t>
            </a:r>
            <a:endParaRPr sz="1600"/>
          </a:p>
          <a:p>
            <a:r>
              <a:rPr sz="1600" b="1"/>
              <a:t>Use Case:</a:t>
            </a:r>
            <a:endParaRPr sz="1600" b="1"/>
          </a:p>
          <a:p>
            <a:r>
              <a:rPr sz="1600"/>
              <a:t> Prevent app crash when file is missing, e.g., log file, config file, etc.</a:t>
            </a:r>
            <a:endParaRPr sz="16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94933"/>
            <a:ext cx="5080000" cy="337185"/>
          </a:xfrm>
          <a:prstGeom prst="rect">
            <a:avLst/>
          </a:prstGeom>
        </p:spPr>
        <p:txBody>
          <a:bodyPr>
            <a:spAutoFit/>
          </a:bodyPr>
          <a:p>
            <a:pPr>
              <a:spcAft>
                <a:spcPct val="60000"/>
              </a:spcAft>
            </a:pPr>
            <a:r>
              <a:rPr sz="1600" b="1"/>
              <a:t>📊 Business Scenario Questions</a:t>
            </a:r>
            <a:endParaRPr sz="1600" b="1"/>
          </a:p>
        </p:txBody>
      </p:sp>
      <p:graphicFrame>
        <p:nvGraphicFramePr>
          <p:cNvPr id="3" name="Table 2"/>
          <p:cNvGraphicFramePr/>
          <p:nvPr/>
        </p:nvGraphicFramePr>
        <p:xfrm>
          <a:off x="240665" y="432118"/>
          <a:ext cx="10485120" cy="0"/>
        </p:xfrm>
        <a:graphic>
          <a:graphicData uri="http://schemas.openxmlformats.org/drawingml/2006/table">
            <a:tbl>
              <a:tblPr/>
              <a:tblGrid>
                <a:gridCol w="5242560"/>
                <a:gridCol w="5242560"/>
              </a:tblGrid>
              <a:tr h="0">
                <a:tc>
                  <a:txBody>
                    <a:bodyPr/>
                    <a:p>
                      <a:r>
                        <a:rPr sz="1100"/>
                        <a:t>Scenario</a:t>
                      </a:r>
                      <a:endParaRPr sz="1100"/>
                    </a:p>
                  </a:txBody>
                  <a:tcPr marL="0" marR="0" marT="0" marB="0" anchor="ctr" anchorCtr="0">
                    <a:lnL>
                      <a:noFill/>
                    </a:lnL>
                    <a:lnR>
                      <a:noFill/>
                    </a:lnR>
                    <a:lnT>
                      <a:noFill/>
                    </a:lnT>
                    <a:lnB>
                      <a:noFill/>
                    </a:lnB>
                    <a:noFill/>
                  </a:tcPr>
                </a:tc>
                <a:tc>
                  <a:txBody>
                    <a:bodyPr/>
                    <a:p>
                      <a:r>
                        <a:rPr sz="1100"/>
                        <a:t>Question</a:t>
                      </a:r>
                      <a:endParaRPr sz="1100"/>
                    </a:p>
                  </a:txBody>
                  <a:tcPr marL="0" marR="0" marT="0" marB="0" anchor="ctr" anchorCtr="0">
                    <a:lnL>
                      <a:noFill/>
                    </a:lnL>
                    <a:lnR>
                      <a:noFill/>
                    </a:lnR>
                    <a:lnT>
                      <a:noFill/>
                    </a:lnT>
                    <a:lnB>
                      <a:noFill/>
                    </a:lnB>
                    <a:noFill/>
                  </a:tcPr>
                </a:tc>
              </a:tr>
              <a:tr h="0">
                <a:tc>
                  <a:txBody>
                    <a:bodyPr/>
                    <a:p>
                      <a:r>
                        <a:rPr sz="1100"/>
                        <a:t>Sales Report</a:t>
                      </a:r>
                      <a:endParaRPr sz="1100"/>
                    </a:p>
                  </a:txBody>
                  <a:tcPr marL="0" marR="0" marT="0" marB="0" anchor="ctr" anchorCtr="0">
                    <a:lnL>
                      <a:noFill/>
                    </a:lnL>
                    <a:lnR>
                      <a:noFill/>
                    </a:lnR>
                    <a:lnT>
                      <a:noFill/>
                    </a:lnT>
                    <a:lnB>
                      <a:noFill/>
                    </a:lnB>
                    <a:noFill/>
                  </a:tcPr>
                </a:tc>
                <a:tc>
                  <a:txBody>
                    <a:bodyPr/>
                    <a:p>
                      <a:r>
                        <a:rPr sz="1100"/>
                        <a:t>How would you read and calculate total sales from a file storing daily transactions?</a:t>
                      </a:r>
                      <a:endParaRPr sz="1100"/>
                    </a:p>
                  </a:txBody>
                  <a:tcPr marL="0" marR="0" marT="0" marB="0" anchor="ctr" anchorCtr="0">
                    <a:lnL>
                      <a:noFill/>
                    </a:lnL>
                    <a:lnR>
                      <a:noFill/>
                    </a:lnR>
                    <a:lnT>
                      <a:noFill/>
                    </a:lnT>
                    <a:lnB>
                      <a:noFill/>
                    </a:lnB>
                    <a:noFill/>
                  </a:tcPr>
                </a:tc>
              </a:tr>
              <a:tr h="0">
                <a:tc>
                  <a:txBody>
                    <a:bodyPr/>
                    <a:p>
                      <a:r>
                        <a:rPr sz="1100"/>
                        <a:t>Log Management</a:t>
                      </a:r>
                      <a:endParaRPr sz="1100"/>
                    </a:p>
                  </a:txBody>
                  <a:tcPr marL="0" marR="0" marT="0" marB="0" anchor="ctr" anchorCtr="0">
                    <a:lnL>
                      <a:noFill/>
                    </a:lnL>
                    <a:lnR>
                      <a:noFill/>
                    </a:lnR>
                    <a:lnT>
                      <a:noFill/>
                    </a:lnT>
                    <a:lnB>
                      <a:noFill/>
                    </a:lnB>
                    <a:noFill/>
                  </a:tcPr>
                </a:tc>
                <a:tc>
                  <a:txBody>
                    <a:bodyPr/>
                    <a:p>
                      <a:r>
                        <a:rPr sz="1100"/>
                        <a:t>How to append system logs every hour to a file safely using exception handling?</a:t>
                      </a:r>
                      <a:endParaRPr sz="1100"/>
                    </a:p>
                  </a:txBody>
                  <a:tcPr marL="0" marR="0" marT="0" marB="0" anchor="ctr" anchorCtr="0">
                    <a:lnL>
                      <a:noFill/>
                    </a:lnL>
                    <a:lnR>
                      <a:noFill/>
                    </a:lnR>
                    <a:lnT>
                      <a:noFill/>
                    </a:lnT>
                    <a:lnB>
                      <a:noFill/>
                    </a:lnB>
                    <a:noFill/>
                  </a:tcPr>
                </a:tc>
              </a:tr>
              <a:tr h="0">
                <a:tc>
                  <a:txBody>
                    <a:bodyPr/>
                    <a:p>
                      <a:r>
                        <a:rPr sz="1100"/>
                        <a:t>Data Export</a:t>
                      </a:r>
                      <a:endParaRPr sz="1100"/>
                    </a:p>
                  </a:txBody>
                  <a:tcPr marL="0" marR="0" marT="0" marB="0" anchor="ctr" anchorCtr="0">
                    <a:lnL>
                      <a:noFill/>
                    </a:lnL>
                    <a:lnR>
                      <a:noFill/>
                    </a:lnR>
                    <a:lnT>
                      <a:noFill/>
                    </a:lnT>
                    <a:lnB>
                      <a:noFill/>
                    </a:lnB>
                    <a:noFill/>
                  </a:tcPr>
                </a:tc>
                <a:tc>
                  <a:txBody>
                    <a:bodyPr/>
                    <a:p>
                      <a:r>
                        <a:rPr sz="1100"/>
                        <a:t>How would you store structured JSON or dictionary data to a file and retrieve it later?</a:t>
                      </a:r>
                      <a:endParaRPr sz="1100"/>
                    </a:p>
                  </a:txBody>
                  <a:tcPr marL="0" marR="0" marT="0" marB="0" anchor="ctr" anchorCtr="0">
                    <a:lnL>
                      <a:noFill/>
                    </a:lnL>
                    <a:lnR>
                      <a:noFill/>
                    </a:lnR>
                    <a:lnT>
                      <a:noFill/>
                    </a:lnT>
                    <a:lnB>
                      <a:noFill/>
                    </a:lnB>
                    <a:noFill/>
                  </a:tcPr>
                </a:tc>
              </a:tr>
              <a:tr h="0">
                <a:tc>
                  <a:txBody>
                    <a:bodyPr/>
                    <a:p>
                      <a:r>
                        <a:rPr sz="1100"/>
                        <a:t>Error Log</a:t>
                      </a:r>
                      <a:endParaRPr sz="1100"/>
                    </a:p>
                  </a:txBody>
                  <a:tcPr marL="0" marR="0" marT="0" marB="0" anchor="ctr" anchorCtr="0">
                    <a:lnL>
                      <a:noFill/>
                    </a:lnL>
                    <a:lnR>
                      <a:noFill/>
                    </a:lnR>
                    <a:lnT>
                      <a:noFill/>
                    </a:lnT>
                    <a:lnB>
                      <a:noFill/>
                    </a:lnB>
                    <a:noFill/>
                  </a:tcPr>
                </a:tc>
                <a:tc>
                  <a:txBody>
                    <a:bodyPr/>
                    <a:p>
                      <a:r>
                        <a:rPr sz="1100"/>
                        <a:t>How can you use file modes and exception handling to record application errors?</a:t>
                      </a:r>
                      <a:endParaRPr sz="1100"/>
                    </a:p>
                  </a:txBody>
                  <a:tcPr marL="0" marR="0" marT="0" marB="0" anchor="ctr" anchorCtr="0">
                    <a:lnL>
                      <a:noFill/>
                    </a:lnL>
                    <a:lnR>
                      <a:noFill/>
                    </a:lnR>
                    <a:lnT>
                      <a:noFill/>
                    </a:lnT>
                    <a:lnB>
                      <a:noFill/>
                    </a:lnB>
                    <a:noFill/>
                  </a:tcPr>
                </a:tc>
              </a:tr>
              <a:tr h="0">
                <a:tc>
                  <a:txBody>
                    <a:bodyPr/>
                    <a:p>
                      <a:r>
                        <a:rPr sz="1100"/>
                        <a:t>File Analysis</a:t>
                      </a:r>
                      <a:endParaRPr sz="1100"/>
                    </a:p>
                  </a:txBody>
                  <a:tcPr marL="0" marR="0" marT="0" marB="0" anchor="ctr" anchorCtr="0">
                    <a:lnL>
                      <a:noFill/>
                    </a:lnL>
                    <a:lnR>
                      <a:noFill/>
                    </a:lnR>
                    <a:lnT>
                      <a:noFill/>
                    </a:lnT>
                    <a:lnB>
                      <a:noFill/>
                    </a:lnB>
                    <a:noFill/>
                  </a:tcPr>
                </a:tc>
                <a:tc>
                  <a:txBody>
                    <a:bodyPr/>
                    <a:p>
                      <a:r>
                        <a:rPr sz="1100"/>
                        <a:t>How would you extract specific lines from a large log file without reading it all at once?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240665" y="1437958"/>
            <a:ext cx="5080000" cy="629920"/>
          </a:xfrm>
          <a:prstGeom prst="rect">
            <a:avLst/>
          </a:prstGeom>
        </p:spPr>
        <p:txBody>
          <a:bodyPr>
            <a:spAutoFit/>
          </a:bodyPr>
          <a:p>
            <a:endParaRPr sz="1900"/>
          </a:p>
          <a:p>
            <a:pPr>
              <a:spcAft>
                <a:spcPct val="60000"/>
              </a:spcAft>
            </a:pPr>
            <a:r>
              <a:rPr sz="1600" b="1"/>
              <a:t>✅ Summary Table</a:t>
            </a:r>
            <a:endParaRPr sz="1600" b="1"/>
          </a:p>
        </p:txBody>
      </p:sp>
      <p:graphicFrame>
        <p:nvGraphicFramePr>
          <p:cNvPr id="5" name="Table 4"/>
          <p:cNvGraphicFramePr/>
          <p:nvPr/>
        </p:nvGraphicFramePr>
        <p:xfrm>
          <a:off x="240665" y="2067878"/>
          <a:ext cx="10485120" cy="0"/>
        </p:xfrm>
        <a:graphic>
          <a:graphicData uri="http://schemas.openxmlformats.org/drawingml/2006/table">
            <a:tbl>
              <a:tblPr/>
              <a:tblGrid>
                <a:gridCol w="3495040"/>
                <a:gridCol w="3495040"/>
                <a:gridCol w="3495040"/>
              </a:tblGrid>
              <a:tr h="0">
                <a:tc>
                  <a:txBody>
                    <a:bodyPr/>
                    <a:p>
                      <a:r>
                        <a:rPr sz="1100"/>
                        <a:t>Topic</a:t>
                      </a:r>
                      <a:endParaRPr sz="1100"/>
                    </a:p>
                  </a:txBody>
                  <a:tcPr marL="0" marR="0" marT="0" marB="0" anchor="ctr" anchorCtr="0">
                    <a:lnL>
                      <a:noFill/>
                    </a:lnL>
                    <a:lnR>
                      <a:noFill/>
                    </a:lnR>
                    <a:lnT>
                      <a:noFill/>
                    </a:lnT>
                    <a:lnB>
                      <a:noFill/>
                    </a:lnB>
                    <a:noFill/>
                  </a:tcPr>
                </a:tc>
                <a:tc>
                  <a:txBody>
                    <a:bodyPr/>
                    <a:p>
                      <a:r>
                        <a:rPr sz="1100"/>
                        <a:t>Syntax</a:t>
                      </a:r>
                      <a:endParaRPr sz="1100"/>
                    </a:p>
                  </a:txBody>
                  <a:tcPr marL="0" marR="0" marT="0" marB="0" anchor="ctr" anchorCtr="0">
                    <a:lnL>
                      <a:noFill/>
                    </a:lnL>
                    <a:lnR>
                      <a:noFill/>
                    </a:lnR>
                    <a:lnT>
                      <a:noFill/>
                    </a:lnT>
                    <a:lnB>
                      <a:noFill/>
                    </a:lnB>
                    <a:noFill/>
                  </a:tcPr>
                </a:tc>
                <a:tc>
                  <a:txBody>
                    <a:bodyPr/>
                    <a:p>
                      <a:r>
                        <a:rPr sz="1100"/>
                        <a:t>Use Case</a:t>
                      </a:r>
                      <a:endParaRPr sz="1100"/>
                    </a:p>
                  </a:txBody>
                  <a:tcPr marL="0" marR="0" marT="0" marB="0" anchor="ctr" anchorCtr="0">
                    <a:lnL>
                      <a:noFill/>
                    </a:lnL>
                    <a:lnR>
                      <a:noFill/>
                    </a:lnR>
                    <a:lnT>
                      <a:noFill/>
                    </a:lnT>
                    <a:lnB>
                      <a:noFill/>
                    </a:lnB>
                    <a:noFill/>
                  </a:tcPr>
                </a:tc>
              </a:tr>
              <a:tr h="0">
                <a:tc>
                  <a:txBody>
                    <a:bodyPr/>
                    <a:p>
                      <a:r>
                        <a:rPr sz="1100"/>
                        <a:t>open()</a:t>
                      </a:r>
                      <a:endParaRPr sz="1100"/>
                    </a:p>
                  </a:txBody>
                  <a:tcPr marL="0" marR="0" marT="0" marB="0" anchor="ctr" anchorCtr="0">
                    <a:lnL>
                      <a:noFill/>
                    </a:lnL>
                    <a:lnR>
                      <a:noFill/>
                    </a:lnR>
                    <a:lnT>
                      <a:noFill/>
                    </a:lnT>
                    <a:lnB>
                      <a:noFill/>
                    </a:lnB>
                    <a:noFill/>
                  </a:tcPr>
                </a:tc>
                <a:tc>
                  <a:txBody>
                    <a:bodyPr/>
                    <a:p>
                      <a:r>
                        <a:rPr sz="1100"/>
                        <a:t>open("file", "r")</a:t>
                      </a:r>
                      <a:endParaRPr sz="1100"/>
                    </a:p>
                  </a:txBody>
                  <a:tcPr marL="0" marR="0" marT="0" marB="0" anchor="ctr" anchorCtr="0">
                    <a:lnL>
                      <a:noFill/>
                    </a:lnL>
                    <a:lnR>
                      <a:noFill/>
                    </a:lnR>
                    <a:lnT>
                      <a:noFill/>
                    </a:lnT>
                    <a:lnB>
                      <a:noFill/>
                    </a:lnB>
                    <a:noFill/>
                  </a:tcPr>
                </a:tc>
                <a:tc>
                  <a:txBody>
                    <a:bodyPr/>
                    <a:p>
                      <a:r>
                        <a:rPr sz="1100"/>
                        <a:t>Open a file for reading</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f.read()</a:t>
                      </a:r>
                      <a:endParaRPr sz="1100"/>
                    </a:p>
                  </a:txBody>
                  <a:tcPr marL="0" marR="0" marT="0" marB="0" anchor="ctr" anchorCtr="0">
                    <a:lnL>
                      <a:noFill/>
                    </a:lnL>
                    <a:lnR>
                      <a:noFill/>
                    </a:lnR>
                    <a:lnT>
                      <a:noFill/>
                    </a:lnT>
                    <a:lnB>
                      <a:noFill/>
                    </a:lnB>
                    <a:noFill/>
                  </a:tcPr>
                </a:tc>
                <a:tc>
                  <a:txBody>
                    <a:bodyPr/>
                    <a:p>
                      <a:r>
                        <a:rPr sz="1100"/>
                        <a:t>Read full file</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f.readline()</a:t>
                      </a:r>
                      <a:endParaRPr sz="1100"/>
                    </a:p>
                  </a:txBody>
                  <a:tcPr marL="0" marR="0" marT="0" marB="0" anchor="ctr" anchorCtr="0">
                    <a:lnL>
                      <a:noFill/>
                    </a:lnL>
                    <a:lnR>
                      <a:noFill/>
                    </a:lnR>
                    <a:lnT>
                      <a:noFill/>
                    </a:lnT>
                    <a:lnB>
                      <a:noFill/>
                    </a:lnB>
                    <a:noFill/>
                  </a:tcPr>
                </a:tc>
                <a:tc>
                  <a:txBody>
                    <a:bodyPr/>
                    <a:p>
                      <a:r>
                        <a:rPr sz="1100"/>
                        <a:t>Read line by line</a:t>
                      </a:r>
                      <a:endParaRPr sz="1100"/>
                    </a:p>
                  </a:txBody>
                  <a:tcPr marL="0" marR="0" marT="0" marB="0" anchor="ctr" anchorCtr="0">
                    <a:lnL>
                      <a:noFill/>
                    </a:lnL>
                    <a:lnR>
                      <a:noFill/>
                    </a:lnR>
                    <a:lnT>
                      <a:noFill/>
                    </a:lnT>
                    <a:lnB>
                      <a:noFill/>
                    </a:lnB>
                    <a:noFill/>
                  </a:tcPr>
                </a:tc>
              </a:tr>
              <a:tr h="0">
                <a:tc>
                  <a:txBody>
                    <a:bodyPr/>
                    <a:p>
                      <a:r>
                        <a:rPr sz="1100"/>
                        <a:t>write()</a:t>
                      </a:r>
                      <a:endParaRPr sz="1100"/>
                    </a:p>
                  </a:txBody>
                  <a:tcPr marL="0" marR="0" marT="0" marB="0" anchor="ctr" anchorCtr="0">
                    <a:lnL>
                      <a:noFill/>
                    </a:lnL>
                    <a:lnR>
                      <a:noFill/>
                    </a:lnR>
                    <a:lnT>
                      <a:noFill/>
                    </a:lnT>
                    <a:lnB>
                      <a:noFill/>
                    </a:lnB>
                    <a:noFill/>
                  </a:tcPr>
                </a:tc>
                <a:tc>
                  <a:txBody>
                    <a:bodyPr/>
                    <a:p>
                      <a:r>
                        <a:rPr sz="1100"/>
                        <a:t>f.write("data")</a:t>
                      </a:r>
                      <a:endParaRPr sz="1100"/>
                    </a:p>
                  </a:txBody>
                  <a:tcPr marL="0" marR="0" marT="0" marB="0" anchor="ctr" anchorCtr="0">
                    <a:lnL>
                      <a:noFill/>
                    </a:lnL>
                    <a:lnR>
                      <a:noFill/>
                    </a:lnR>
                    <a:lnT>
                      <a:noFill/>
                    </a:lnT>
                    <a:lnB>
                      <a:noFill/>
                    </a:lnB>
                    <a:noFill/>
                  </a:tcPr>
                </a:tc>
                <a:tc>
                  <a:txBody>
                    <a:bodyPr/>
                    <a:p>
                      <a:r>
                        <a:rPr sz="1100"/>
                        <a:t>Write to a file</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f.close()</a:t>
                      </a:r>
                      <a:endParaRPr sz="1100"/>
                    </a:p>
                  </a:txBody>
                  <a:tcPr marL="0" marR="0" marT="0" marB="0" anchor="ctr" anchorCtr="0">
                    <a:lnL>
                      <a:noFill/>
                    </a:lnL>
                    <a:lnR>
                      <a:noFill/>
                    </a:lnR>
                    <a:lnT>
                      <a:noFill/>
                    </a:lnT>
                    <a:lnB>
                      <a:noFill/>
                    </a:lnB>
                    <a:noFill/>
                  </a:tcPr>
                </a:tc>
                <a:tc>
                  <a:txBody>
                    <a:bodyPr/>
                    <a:p>
                      <a:r>
                        <a:rPr sz="1100"/>
                        <a:t>Close the file</a:t>
                      </a:r>
                      <a:endParaRPr sz="1100"/>
                    </a:p>
                  </a:txBody>
                  <a:tcPr marL="0" marR="0" marT="0" marB="0" anchor="ctr" anchorCtr="0">
                    <a:lnL>
                      <a:noFill/>
                    </a:lnL>
                    <a:lnR>
                      <a:noFill/>
                    </a:lnR>
                    <a:lnT>
                      <a:noFill/>
                    </a:lnT>
                    <a:lnB>
                      <a:noFill/>
                    </a:lnB>
                    <a:noFill/>
                  </a:tcPr>
                </a:tc>
              </a:tr>
              <a:tr h="0">
                <a:tc>
                  <a:txBody>
                    <a:bodyPr/>
                    <a:p>
                      <a:r>
                        <a:rPr sz="1100"/>
                        <a:t>seek()</a:t>
                      </a:r>
                      <a:endParaRPr sz="1100"/>
                    </a:p>
                  </a:txBody>
                  <a:tcPr marL="0" marR="0" marT="0" marB="0" anchor="ctr" anchorCtr="0">
                    <a:lnL>
                      <a:noFill/>
                    </a:lnL>
                    <a:lnR>
                      <a:noFill/>
                    </a:lnR>
                    <a:lnT>
                      <a:noFill/>
                    </a:lnT>
                    <a:lnB>
                      <a:noFill/>
                    </a:lnB>
                    <a:noFill/>
                  </a:tcPr>
                </a:tc>
                <a:tc>
                  <a:txBody>
                    <a:bodyPr/>
                    <a:p>
                      <a:r>
                        <a:rPr sz="1100"/>
                        <a:t>f.seek(0)</a:t>
                      </a:r>
                      <a:endParaRPr sz="1100"/>
                    </a:p>
                  </a:txBody>
                  <a:tcPr marL="0" marR="0" marT="0" marB="0" anchor="ctr" anchorCtr="0">
                    <a:lnL>
                      <a:noFill/>
                    </a:lnL>
                    <a:lnR>
                      <a:noFill/>
                    </a:lnR>
                    <a:lnT>
                      <a:noFill/>
                    </a:lnT>
                    <a:lnB>
                      <a:noFill/>
                    </a:lnB>
                    <a:noFill/>
                  </a:tcPr>
                </a:tc>
                <a:tc>
                  <a:txBody>
                    <a:bodyPr/>
                    <a:p>
                      <a:r>
                        <a:rPr sz="1100"/>
                        <a:t>Move pointer to start</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f.tell()</a:t>
                      </a:r>
                      <a:endParaRPr sz="1100"/>
                    </a:p>
                  </a:txBody>
                  <a:tcPr marL="0" marR="0" marT="0" marB="0" anchor="ctr" anchorCtr="0">
                    <a:lnL>
                      <a:noFill/>
                    </a:lnL>
                    <a:lnR>
                      <a:noFill/>
                    </a:lnR>
                    <a:lnT>
                      <a:noFill/>
                    </a:lnT>
                    <a:lnB>
                      <a:noFill/>
                    </a:lnB>
                    <a:noFill/>
                  </a:tcPr>
                </a:tc>
                <a:tc>
                  <a:txBody>
                    <a:bodyPr/>
                    <a:p>
                      <a:r>
                        <a:rPr sz="1100"/>
                        <a:t>Get pointer location</a:t>
                      </a:r>
                      <a:endParaRPr sz="1100"/>
                    </a:p>
                  </a:txBody>
                  <a:tcPr marL="0" marR="0" marT="0" marB="0" anchor="ctr" anchorCtr="0">
                    <a:lnL>
                      <a:noFill/>
                    </a:lnL>
                    <a:lnR>
                      <a:noFill/>
                    </a:lnR>
                    <a:lnT>
                      <a:noFill/>
                    </a:lnT>
                    <a:lnB>
                      <a:noFill/>
                    </a:lnB>
                    <a:noFill/>
                  </a:tcPr>
                </a:tc>
              </a:tr>
              <a:tr h="0">
                <a:tc>
                  <a:txBody>
                    <a:bodyPr/>
                    <a:p>
                      <a:r>
                        <a:rPr sz="1100"/>
                        <a:t>pickle.dump()</a:t>
                      </a:r>
                      <a:endParaRPr sz="1100"/>
                    </a:p>
                  </a:txBody>
                  <a:tcPr marL="0" marR="0" marT="0" marB="0" anchor="ctr" anchorCtr="0">
                    <a:lnL>
                      <a:noFill/>
                    </a:lnL>
                    <a:lnR>
                      <a:noFill/>
                    </a:lnR>
                    <a:lnT>
                      <a:noFill/>
                    </a:lnT>
                    <a:lnB>
                      <a:noFill/>
                    </a:lnB>
                    <a:noFill/>
                  </a:tcPr>
                </a:tc>
                <a:tc>
                  <a:txBody>
                    <a:bodyPr/>
                    <a:p>
                      <a:r>
                        <a:rPr sz="1100"/>
                        <a:t>Save Python object</a:t>
                      </a:r>
                      <a:endParaRPr sz="1100"/>
                    </a:p>
                  </a:txBody>
                  <a:tcPr marL="0" marR="0" marT="0" marB="0" anchor="ctr" anchorCtr="0">
                    <a:lnL>
                      <a:noFill/>
                    </a:lnL>
                    <a:lnR>
                      <a:noFill/>
                    </a:lnR>
                    <a:lnT>
                      <a:noFill/>
                    </a:lnT>
                    <a:lnB>
                      <a:noFill/>
                    </a:lnB>
                    <a:noFill/>
                  </a:tcPr>
                </a:tc>
                <a:tc>
                  <a:txBody>
                    <a:bodyPr/>
                    <a:p>
                      <a:r>
                        <a:rPr sz="1100"/>
                        <a:t>Save ML model or config</a:t>
                      </a:r>
                      <a:endParaRPr sz="1100"/>
                    </a:p>
                  </a:txBody>
                  <a:tcPr marL="0" marR="0" marT="0" marB="0" anchor="ctr" anchorCtr="0">
                    <a:lnL>
                      <a:noFill/>
                    </a:lnL>
                    <a:lnR>
                      <a:noFill/>
                    </a:lnR>
                    <a:lnT>
                      <a:noFill/>
                    </a:lnT>
                    <a:lnB>
                      <a:noFill/>
                    </a:lnB>
                    <a:noFill/>
                  </a:tcPr>
                </a:tc>
              </a:tr>
              <a:tr h="0">
                <a:tc>
                  <a:txBody>
                    <a:bodyPr/>
                    <a:p>
                      <a:r>
                        <a:rPr sz="1100"/>
                        <a:t>pickle.load()</a:t>
                      </a:r>
                      <a:endParaRPr sz="1100"/>
                    </a:p>
                  </a:txBody>
                  <a:tcPr marL="0" marR="0" marT="0" marB="0" anchor="ctr" anchorCtr="0">
                    <a:lnL>
                      <a:noFill/>
                    </a:lnL>
                    <a:lnR>
                      <a:noFill/>
                    </a:lnR>
                    <a:lnT>
                      <a:noFill/>
                    </a:lnT>
                    <a:lnB>
                      <a:noFill/>
                    </a:lnB>
                    <a:noFill/>
                  </a:tcPr>
                </a:tc>
                <a:tc>
                  <a:txBody>
                    <a:bodyPr/>
                    <a:p>
                      <a:r>
                        <a:rPr sz="1100"/>
                        <a:t>Load object from file</a:t>
                      </a:r>
                      <a:endParaRPr sz="1100"/>
                    </a:p>
                  </a:txBody>
                  <a:tcPr marL="0" marR="0" marT="0" marB="0" anchor="ctr" anchorCtr="0">
                    <a:lnL>
                      <a:noFill/>
                    </a:lnL>
                    <a:lnR>
                      <a:noFill/>
                    </a:lnR>
                    <a:lnT>
                      <a:noFill/>
                    </a:lnT>
                    <a:lnB>
                      <a:noFill/>
                    </a:lnB>
                    <a:noFill/>
                  </a:tcPr>
                </a:tc>
                <a:tc>
                  <a:txBody>
                    <a:bodyPr/>
                    <a:p>
                      <a:r>
                        <a:rPr sz="1100"/>
                        <a:t>Reload object</a:t>
                      </a:r>
                      <a:endParaRPr sz="1100"/>
                    </a:p>
                  </a:txBody>
                  <a:tcPr marL="0" marR="0" marT="0" marB="0" anchor="ctr" anchorCtr="0">
                    <a:lnL>
                      <a:noFill/>
                    </a:lnL>
                    <a:lnR>
                      <a:noFill/>
                    </a:lnR>
                    <a:lnT>
                      <a:noFill/>
                    </a:lnT>
                    <a:lnB>
                      <a:noFill/>
                    </a:lnB>
                    <a:noFill/>
                  </a:tcPr>
                </a:tc>
              </a:tr>
              <a:tr h="0">
                <a:tc>
                  <a:txBody>
                    <a:bodyPr/>
                    <a:p>
                      <a:r>
                        <a:rPr sz="1100"/>
                        <a:t>Exception Handling</a:t>
                      </a:r>
                      <a:endParaRPr sz="1100"/>
                    </a:p>
                  </a:txBody>
                  <a:tcPr marL="0" marR="0" marT="0" marB="0" anchor="ctr" anchorCtr="0">
                    <a:lnL>
                      <a:noFill/>
                    </a:lnL>
                    <a:lnR>
                      <a:noFill/>
                    </a:lnR>
                    <a:lnT>
                      <a:noFill/>
                    </a:lnT>
                    <a:lnB>
                      <a:noFill/>
                    </a:lnB>
                    <a:noFill/>
                  </a:tcPr>
                </a:tc>
                <a:tc>
                  <a:txBody>
                    <a:bodyPr/>
                    <a:p>
                      <a:r>
                        <a:rPr sz="1100"/>
                        <a:t>try-except-finally</a:t>
                      </a:r>
                      <a:endParaRPr sz="1100"/>
                    </a:p>
                  </a:txBody>
                  <a:tcPr marL="0" marR="0" marT="0" marB="0" anchor="ctr" anchorCtr="0">
                    <a:lnL>
                      <a:noFill/>
                    </a:lnL>
                    <a:lnR>
                      <a:noFill/>
                    </a:lnR>
                    <a:lnT>
                      <a:noFill/>
                    </a:lnT>
                    <a:lnB>
                      <a:noFill/>
                    </a:lnB>
                    <a:noFill/>
                  </a:tcPr>
                </a:tc>
                <a:tc>
                  <a:txBody>
                    <a:bodyPr/>
                    <a:p>
                      <a:r>
                        <a:rPr sz="1100"/>
                        <a:t>Prevent errors from crashing app</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0505" y="276225"/>
            <a:ext cx="10410825" cy="2553335"/>
          </a:xfrm>
          <a:prstGeom prst="rect">
            <a:avLst/>
          </a:prstGeom>
        </p:spPr>
        <p:txBody>
          <a:bodyPr wrap="square">
            <a:spAutoFit/>
          </a:bodyPr>
          <a:p>
            <a:pPr marL="0" indent="0"/>
            <a:endParaRPr sz="1600" b="0" i="0">
              <a:solidFill>
                <a:srgbClr val="001D35"/>
              </a:solidFill>
              <a:latin typeface="Arial" panose="020B0604020202020204" pitchFamily="34" charset="0"/>
              <a:ea typeface="Google Sans"/>
              <a:cs typeface="Arial" panose="020B0604020202020204" pitchFamily="34" charset="0"/>
            </a:endParaRPr>
          </a:p>
          <a:p>
            <a:pPr marL="0" indent="0"/>
            <a:r>
              <a:rPr lang="en-US" altLang="en-US" sz="1600" b="0" i="0">
                <a:solidFill>
                  <a:srgbClr val="001D35"/>
                </a:solidFill>
                <a:latin typeface="Arial" panose="020B0604020202020204" pitchFamily="34" charset="0"/>
                <a:ea typeface="Google Sans"/>
                <a:cs typeface="Arial" panose="020B0604020202020204" pitchFamily="34" charset="0"/>
              </a:rPr>
              <a:t>Loops in Python are used to repeat actions efficiently. The main types are For loops (counting through items) and While loops (based on conditions). Additionally, Nested Loops allow looping within loops for more complex tasks.</a:t>
            </a:r>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In Python, loops are used to repeatedly execute a block of code.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There are two main types of loops: </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for</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while</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3365" y="1106170"/>
            <a:ext cx="9735820" cy="4485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949315"/>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break</a:t>
            </a:r>
            <a:r>
              <a:rPr sz="2400" b="1" i="0">
                <a:solidFill>
                  <a:srgbClr val="FF0000"/>
                </a:solidFill>
                <a:latin typeface="Arial" panose="020B0604020202020204" pitchFamily="34" charset="0"/>
                <a:ea typeface="Google Sans"/>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continue</a:t>
            </a:r>
            <a:r>
              <a:rPr sz="2400" b="1" i="0">
                <a:solidFill>
                  <a:srgbClr val="FF0000"/>
                </a:solidFill>
                <a:latin typeface="Arial" panose="020B0604020202020204" pitchFamily="34" charset="0"/>
                <a:ea typeface="Google Sans"/>
                <a:cs typeface="Arial" panose="020B0604020202020204" pitchFamily="34" charset="0"/>
              </a:rPr>
              <a:t>: </a:t>
            </a:r>
            <a:r>
              <a:rPr b="0" i="0">
                <a:solidFill>
                  <a:srgbClr val="001D35"/>
                </a:solidFill>
                <a:latin typeface="Arial" panose="020B0604020202020204" pitchFamily="34" charset="0"/>
                <a:ea typeface="Google Sans"/>
                <a:cs typeface="Arial" panose="020B0604020202020204" pitchFamily="34" charset="0"/>
              </a:rPr>
              <a:t>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989580"/>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sz="2800" b="1">
                <a:solidFill>
                  <a:srgbClr val="FF0000"/>
                </a:solidFill>
                <a:latin typeface="Arial" panose="020B0604020202020204" pitchFamily="34" charset="0"/>
                <a:ea typeface="monospace"/>
                <a:cs typeface="Arial" panose="020B0604020202020204" pitchFamily="34" charset="0"/>
                <a:sym typeface="+mn-ea"/>
              </a:rPr>
              <a:t>pass</a:t>
            </a:r>
            <a:r>
              <a:rPr sz="2800" b="1">
                <a:solidFill>
                  <a:srgbClr val="FF0000"/>
                </a:solidFill>
                <a:latin typeface="Arial" panose="020B0604020202020204" pitchFamily="34" charset="0"/>
                <a:ea typeface="Google Sans"/>
                <a:cs typeface="Arial" panose="020B0604020202020204" pitchFamily="34" charset="0"/>
                <a:sym typeface="+mn-ea"/>
              </a:rPr>
              <a:t>:</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9405" y="496570"/>
            <a:ext cx="11301095" cy="5742305"/>
          </a:xfrm>
          <a:prstGeom prst="rect">
            <a:avLst/>
          </a:prstGeom>
        </p:spPr>
      </p:pic>
      <p:sp>
        <p:nvSpPr>
          <p:cNvPr id="3" name="Text Box 2"/>
          <p:cNvSpPr txBox="1"/>
          <p:nvPr/>
        </p:nvSpPr>
        <p:spPr>
          <a:xfrm>
            <a:off x="481965" y="130175"/>
            <a:ext cx="4064000" cy="368300"/>
          </a:xfrm>
          <a:prstGeom prst="rect">
            <a:avLst/>
          </a:prstGeom>
          <a:noFill/>
        </p:spPr>
        <p:txBody>
          <a:bodyPr wrap="square" rtlCol="0">
            <a:spAutoFit/>
          </a:bodyPr>
          <a:p>
            <a:r>
              <a:rPr lang="en-US"/>
              <a:t>NESTED LOOPS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095" y="244793"/>
            <a:ext cx="5080000" cy="2661285"/>
          </a:xfrm>
          <a:prstGeom prst="rect">
            <a:avLst/>
          </a:prstGeom>
        </p:spPr>
        <p:txBody>
          <a:bodyPr>
            <a:spAutoFit/>
          </a:bodyPr>
          <a:p>
            <a:pPr marL="0" indent="0" algn="l" fontAlgn="base">
              <a:spcBef>
                <a:spcPct val="0"/>
              </a:spcBef>
              <a:spcAft>
                <a:spcPct val="0"/>
              </a:spcAft>
            </a:pPr>
            <a:r>
              <a:rPr sz="2100" b="1" i="0">
                <a:solidFill>
                  <a:srgbClr val="273239"/>
                </a:solidFill>
                <a:latin typeface="Nunito"/>
                <a:ea typeface="Nunito"/>
              </a:rPr>
              <a:t>While Loop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a:t>
            </a:r>
            <a:r>
              <a:rPr sz="1600" b="0" i="0" u="sng">
                <a:solidFill>
                  <a:srgbClr val="357960"/>
                </a:solidFill>
                <a:latin typeface="Nunito"/>
                <a:ea typeface="Nunito"/>
                <a:hlinkClick r:id="rId1"/>
              </a:rPr>
              <a:t>Python</a:t>
            </a:r>
            <a:r>
              <a:rPr sz="1600" b="0" i="0">
                <a:solidFill>
                  <a:srgbClr val="273239"/>
                </a:solidFill>
                <a:latin typeface="Nunito"/>
                <a:ea typeface="Nunito"/>
              </a:rPr>
              <a:t>, a </a:t>
            </a:r>
            <a:r>
              <a:rPr sz="1600" b="0" i="0" u="sng">
                <a:solidFill>
                  <a:srgbClr val="357960"/>
                </a:solidFill>
                <a:latin typeface="Nunito"/>
                <a:ea typeface="Nunito"/>
                <a:hlinkClick r:id="rId2"/>
              </a:rPr>
              <a:t>while loop</a:t>
            </a:r>
            <a:r>
              <a:rPr sz="1600" b="0" i="0">
                <a:solidFill>
                  <a:srgbClr val="273239"/>
                </a:solidFill>
                <a:latin typeface="Nunito"/>
                <a:ea typeface="Nunito"/>
              </a:rPr>
              <a:t> is used to execute a block of statements repeatedly until a given condition is satisfied. When the condition becomes false, the line immediately after the loop in the program is executed.</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While Loop Syntax:</a:t>
            </a:r>
            <a:endParaRPr b="1" i="0">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while expression:</a:t>
            </a:r>
            <a:endParaRPr sz="1600" b="0" i="1">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 statement(s)</a:t>
            </a:r>
            <a:endParaRPr sz="1600" b="0" i="1">
              <a:solidFill>
                <a:srgbClr val="273239"/>
              </a:solidFill>
              <a:latin typeface="Nunito"/>
              <a:ea typeface="Nunito"/>
            </a:endParaRPr>
          </a:p>
        </p:txBody>
      </p:sp>
      <p:pic>
        <p:nvPicPr>
          <p:cNvPr id="3" name="Picture 2"/>
          <p:cNvPicPr/>
          <p:nvPr/>
        </p:nvPicPr>
        <p:blipFill>
          <a:blip r:embed="rId3"/>
          <a:stretch>
            <a:fillRect/>
          </a:stretch>
        </p:blipFill>
        <p:spPr>
          <a:xfrm>
            <a:off x="6206490" y="245110"/>
            <a:ext cx="5985510" cy="53803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7705" y="273685"/>
            <a:ext cx="9999980" cy="5412105"/>
          </a:xfrm>
          <a:prstGeom prst="rect">
            <a:avLst/>
          </a:prstGeom>
        </p:spPr>
        <p:txBody>
          <a:bodyPr wrap="square">
            <a:no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How it works: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The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starts by evaluating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the code inside the loop's block is executed.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After executing the code block,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evaluated again.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This process repeats until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 at which point the loop terminates, and the program continues with the next statement after the loop.</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Key Points: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Condition: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must be a Boolean expression that evaluates to either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or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Loop Body: The code block inside the loop must be indented.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Updating Variables: It's crucial to update variables used in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inside the loop to avoid infinite loops (where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never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can be used to exit the loop prematurely, even 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still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skips the current iteration and moves to the next one.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A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can have an optional </a:t>
            </a: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which is executed when the loop terminates normally (not by a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No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 Python does not have a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a:t>
            </a:r>
            <a:endParaRPr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73545" y="0"/>
            <a:ext cx="5125085" cy="5626100"/>
          </a:xfrm>
          <a:prstGeom prst="rect">
            <a:avLst/>
          </a:prstGeom>
        </p:spPr>
        <p:txBody>
          <a:bodyPr wrap="square">
            <a:spAutoFit/>
          </a:bodyPr>
          <a:p>
            <a:pPr marL="0" indent="0">
              <a:lnSpc>
                <a:spcPct val="100000"/>
              </a:lnSpc>
              <a:spcBef>
                <a:spcPts val="1000"/>
              </a:spcBef>
              <a:spcAft>
                <a:spcPts val="500"/>
              </a:spcAft>
            </a:pPr>
            <a:r>
              <a:rPr sz="1400">
                <a:solidFill>
                  <a:srgbClr val="001D35"/>
                </a:solidFill>
                <a:latin typeface="Arial" panose="020B0604020202020204" pitchFamily="34" charset="0"/>
                <a:ea typeface="Google Sans"/>
                <a:cs typeface="Arial" panose="020B0604020202020204" pitchFamily="34" charset="0"/>
                <a:sym typeface="+mn-ea"/>
              </a:rPr>
              <a:t>4. Continuous Data Processing:</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A program might need to process data continuously, such as reading from a sensor or network stream.</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The loop continues as long as new data is available.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whileTrue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data</a:t>
            </a:r>
            <a:r>
              <a:rPr sz="1400">
                <a:solidFill>
                  <a:srgbClr val="001D35"/>
                </a:solidFill>
                <a:latin typeface="Arial" panose="020B0604020202020204" pitchFamily="34" charset="0"/>
                <a:ea typeface="monospace"/>
                <a:cs typeface="Arial" panose="020B0604020202020204" pitchFamily="34" charset="0"/>
                <a:sym typeface="+mn-ea"/>
              </a:rPr>
              <a:t> = read_sensor_data()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if</a:t>
            </a:r>
            <a:r>
              <a:rPr sz="1400">
                <a:solidFill>
                  <a:srgbClr val="001D35"/>
                </a:solidFill>
                <a:latin typeface="Arial" panose="020B0604020202020204" pitchFamily="34" charset="0"/>
                <a:ea typeface="monospace"/>
                <a:cs typeface="Arial" panose="020B0604020202020204" pitchFamily="34" charset="0"/>
                <a:sym typeface="+mn-ea"/>
              </a:rPr>
              <a:t> 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process_data(data)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else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break</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400" b="0" i="0">
                <a:solidFill>
                  <a:srgbClr val="001D35"/>
                </a:solidFill>
                <a:latin typeface="Arial" panose="020B0604020202020204" pitchFamily="34" charset="0"/>
                <a:ea typeface="Google Sans"/>
                <a:cs typeface="Arial" panose="020B0604020202020204" pitchFamily="34" charset="0"/>
              </a:rPr>
              <a:t>5. Menu-Driven Programs: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000" b="0" i="0">
                <a:solidFill>
                  <a:srgbClr val="001D35"/>
                </a:solidFill>
                <a:latin typeface="Arial" panose="020B0604020202020204" pitchFamily="34" charset="0"/>
                <a:ea typeface="Google Sans"/>
                <a:cs typeface="Arial" panose="020B0604020202020204" pitchFamily="34" charset="0"/>
              </a:rPr>
              <a:t>A program might present a menu to the user and repeatedly ask for input until the user chooses to exit.</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900" b="0" i="0">
                <a:solidFill>
                  <a:srgbClr val="001D35"/>
                </a:solidFill>
                <a:latin typeface="Arial" panose="020B0604020202020204" pitchFamily="34" charset="0"/>
                <a:ea typeface="Google Sans"/>
                <a:cs typeface="Arial" panose="020B0604020202020204" pitchFamily="34" charset="0"/>
              </a:rPr>
              <a:t>Python</a:t>
            </a:r>
            <a:endParaRPr sz="9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900" b="0" i="0">
                <a:solidFill>
                  <a:srgbClr val="9334E6"/>
                </a:solidFill>
                <a:latin typeface="Arial" panose="020B0604020202020204" pitchFamily="34" charset="0"/>
                <a:ea typeface="monospace"/>
                <a:cs typeface="Arial" panose="020B0604020202020204" pitchFamily="34" charset="0"/>
              </a:rPr>
              <a:t>whileTrue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"Menu:"</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"1. Option 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"2. Option 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"3. Exit"</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B45908"/>
                </a:solidFill>
                <a:latin typeface="Arial" panose="020B0604020202020204" pitchFamily="34" charset="0"/>
                <a:ea typeface="monospace"/>
                <a:cs typeface="Arial" panose="020B0604020202020204" pitchFamily="34" charset="0"/>
              </a:rPr>
              <a:t>choice</a:t>
            </a:r>
            <a:r>
              <a:rPr sz="900" b="0" i="0">
                <a:solidFill>
                  <a:srgbClr val="001D35"/>
                </a:solidFill>
                <a:latin typeface="Arial" panose="020B0604020202020204" pitchFamily="34" charset="0"/>
                <a:ea typeface="monospace"/>
                <a:cs typeface="Arial" panose="020B0604020202020204" pitchFamily="34" charset="0"/>
              </a:rPr>
              <a:t> = input(</a:t>
            </a:r>
            <a:r>
              <a:rPr sz="900" b="0" i="0">
                <a:solidFill>
                  <a:srgbClr val="188038"/>
                </a:solidFill>
                <a:latin typeface="Arial" panose="020B0604020202020204" pitchFamily="34" charset="0"/>
                <a:ea typeface="monospace"/>
                <a:cs typeface="Arial" panose="020B0604020202020204" pitchFamily="34" charset="0"/>
              </a:rPr>
              <a:t>"Enter choice: "</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 else</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"3"</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break</a:t>
            </a:r>
            <a:endParaRPr sz="9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else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"Invalid choice."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0" y="0"/>
            <a:ext cx="6773545" cy="5956935"/>
          </a:xfrm>
          <a:prstGeom prst="rect">
            <a:avLst/>
          </a:prstGeom>
          <a:noFill/>
        </p:spPr>
        <p:txBody>
          <a:bodyPr wrap="square" rtlCol="0" anchor="t">
            <a:spAutoFit/>
          </a:bodyPr>
          <a:p>
            <a:pPr marL="0" indent="0">
              <a:lnSpc>
                <a:spcPct val="100000"/>
              </a:lnSpc>
              <a:spcBef>
                <a:spcPct val="0"/>
              </a:spcBef>
              <a:spcAft>
                <a:spcPts val="1000"/>
              </a:spcAft>
            </a:pPr>
            <a:r>
              <a:rPr>
                <a:solidFill>
                  <a:srgbClr val="001D35"/>
                </a:solidFill>
                <a:latin typeface="Arial" panose="020B0604020202020204" pitchFamily="34" charset="0"/>
                <a:ea typeface="Google Sans"/>
                <a:cs typeface="Arial" panose="020B0604020202020204" pitchFamily="34" charset="0"/>
                <a:sym typeface="+mn-ea"/>
              </a:rPr>
              <a:t>Here are some real-life examples: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a:solidFill>
                  <a:srgbClr val="001D35"/>
                </a:solidFill>
                <a:latin typeface="Arial" panose="020B0604020202020204" pitchFamily="34" charset="0"/>
                <a:ea typeface="Google Sans"/>
                <a:cs typeface="Arial" panose="020B0604020202020204" pitchFamily="34" charset="0"/>
                <a:sym typeface="+mn-ea"/>
              </a:rPr>
              <a:t>1</a:t>
            </a:r>
            <a:r>
              <a:rPr sz="1600">
                <a:solidFill>
                  <a:srgbClr val="001D35"/>
                </a:solidFill>
                <a:latin typeface="Arial" panose="020B0604020202020204" pitchFamily="34" charset="0"/>
                <a:ea typeface="Google Sans"/>
                <a:cs typeface="Arial" panose="020B0604020202020204" pitchFamily="34" charset="0"/>
                <a:sym typeface="+mn-ea"/>
              </a:rPr>
              <a:t>. User Input Validation: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program might need to repeatedly ask the user for input until a valid response is given.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For example, prompting for a username until it meets certain criteria (e.g., minimum length, no spaces).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whileTrue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username</a:t>
            </a:r>
            <a:r>
              <a:rPr sz="1000">
                <a:solidFill>
                  <a:srgbClr val="001D35"/>
                </a:solidFill>
                <a:latin typeface="Arial" panose="020B0604020202020204" pitchFamily="34" charset="0"/>
                <a:ea typeface="monospace"/>
                <a:cs typeface="Arial" panose="020B0604020202020204" pitchFamily="34" charset="0"/>
                <a:sym typeface="+mn-ea"/>
              </a:rPr>
              <a:t> = input(</a:t>
            </a:r>
            <a:r>
              <a:rPr sz="1000">
                <a:solidFill>
                  <a:srgbClr val="188038"/>
                </a:solidFill>
                <a:latin typeface="Arial" panose="020B0604020202020204" pitchFamily="34" charset="0"/>
                <a:ea typeface="monospace"/>
                <a:cs typeface="Arial" panose="020B0604020202020204" pitchFamily="34" charset="0"/>
                <a:sym typeface="+mn-ea"/>
              </a:rPr>
              <a:t>"Enter username (at least 5 characters, no spaces): "</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len(username) &gt;= </a:t>
            </a:r>
            <a:r>
              <a:rPr sz="1000">
                <a:solidFill>
                  <a:srgbClr val="B45908"/>
                </a:solidFill>
                <a:latin typeface="Arial" panose="020B0604020202020204" pitchFamily="34" charset="0"/>
                <a:ea typeface="monospace"/>
                <a:cs typeface="Arial" panose="020B0604020202020204" pitchFamily="34" charset="0"/>
                <a:sym typeface="+mn-ea"/>
              </a:rPr>
              <a:t>5</a:t>
            </a:r>
            <a:r>
              <a:rPr sz="1000">
                <a:solidFill>
                  <a:srgbClr val="9334E6"/>
                </a:solidFill>
                <a:latin typeface="Arial" panose="020B0604020202020204" pitchFamily="34" charset="0"/>
                <a:ea typeface="monospace"/>
                <a:cs typeface="Arial" panose="020B0604020202020204" pitchFamily="34" charset="0"/>
                <a:sym typeface="+mn-ea"/>
              </a:rPr>
              <a:t>and</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9334E6"/>
                </a:solidFill>
                <a:latin typeface="Arial" panose="020B0604020202020204" pitchFamily="34" charset="0"/>
                <a:ea typeface="monospace"/>
                <a:cs typeface="Arial" panose="020B0604020202020204" pitchFamily="34" charset="0"/>
                <a:sym typeface="+mn-ea"/>
              </a:rPr>
              <a:t>notin</a:t>
            </a:r>
            <a:r>
              <a:rPr sz="1000">
                <a:solidFill>
                  <a:srgbClr val="001D35"/>
                </a:solidFill>
                <a:latin typeface="Arial" panose="020B0604020202020204" pitchFamily="34" charset="0"/>
                <a:ea typeface="monospace"/>
                <a:cs typeface="Arial" panose="020B0604020202020204" pitchFamily="34" charset="0"/>
                <a:sym typeface="+mn-ea"/>
              </a:rPr>
              <a:t> username: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break</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else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"Invalid username. Please try again."</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2. Countdown Timer:</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countdown timer can be implemented using a while loop that decrements a counter variable until it reaches zero.</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time</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B45908"/>
                </a:solidFill>
                <a:latin typeface="Arial" panose="020B0604020202020204" pitchFamily="34" charset="0"/>
                <a:ea typeface="monospace"/>
                <a:cs typeface="Arial" panose="020B0604020202020204" pitchFamily="34" charset="0"/>
                <a:sym typeface="+mn-ea"/>
              </a:rPr>
              <a:t>10</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a:t>
            </a:r>
            <a:r>
              <a:rPr sz="1000">
                <a:solidFill>
                  <a:srgbClr val="001D35"/>
                </a:solidFill>
                <a:latin typeface="Arial" panose="020B0604020202020204" pitchFamily="34" charset="0"/>
                <a:ea typeface="monospace"/>
                <a:cs typeface="Arial" panose="020B0604020202020204" pitchFamily="34" charset="0"/>
                <a:sym typeface="+mn-ea"/>
              </a:rPr>
              <a:t> time &gt;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f"Time remaining: </a:t>
            </a:r>
            <a:r>
              <a:rPr sz="1000">
                <a:solidFill>
                  <a:srgbClr val="001D35"/>
                </a:solidFill>
                <a:latin typeface="Arial" panose="020B0604020202020204" pitchFamily="34" charset="0"/>
                <a:ea typeface="monospace"/>
                <a:cs typeface="Arial" panose="020B0604020202020204" pitchFamily="34" charset="0"/>
                <a:sym typeface="+mn-ea"/>
              </a:rPr>
              <a:t>{time}</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time -= </a:t>
            </a:r>
            <a:r>
              <a:rPr sz="1000">
                <a:solidFill>
                  <a:srgbClr val="B45908"/>
                </a:solidFill>
                <a:latin typeface="Arial" panose="020B0604020202020204" pitchFamily="34" charset="0"/>
                <a:ea typeface="monospace"/>
                <a:cs typeface="Arial" panose="020B0604020202020204" pitchFamily="34" charset="0"/>
                <a:sym typeface="+mn-ea"/>
              </a:rPr>
              <a:t>1</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"Time's up!"</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3. Game Loops: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In games, a </a:t>
            </a:r>
            <a:r>
              <a:rPr sz="1200">
                <a:solidFill>
                  <a:srgbClr val="001D35"/>
                </a:solidFill>
                <a:latin typeface="Arial" panose="020B0604020202020204" pitchFamily="34" charset="0"/>
                <a:ea typeface="monospace"/>
                <a:cs typeface="Arial" panose="020B0604020202020204" pitchFamily="34" charset="0"/>
                <a:sym typeface="+mn-ea"/>
              </a:rPr>
              <a:t>while</a:t>
            </a:r>
            <a:r>
              <a:rPr sz="1200">
                <a:solidFill>
                  <a:srgbClr val="001D35"/>
                </a:solidFill>
                <a:latin typeface="Arial" panose="020B0604020202020204" pitchFamily="34" charset="0"/>
                <a:ea typeface="Google Sans"/>
                <a:cs typeface="Arial" panose="020B0604020202020204" pitchFamily="34" charset="0"/>
                <a:sym typeface="+mn-ea"/>
              </a:rPr>
              <a:t> loop is used to keep the game running until a certain condition is met (e.g., the player loses, the game is won).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False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whilenot</a:t>
            </a:r>
            <a:r>
              <a:rPr sz="1000">
                <a:solidFill>
                  <a:srgbClr val="001D35"/>
                </a:solidFill>
                <a:latin typeface="Arial" panose="020B0604020202020204" pitchFamily="34" charset="0"/>
                <a:ea typeface="monospace"/>
                <a:cs typeface="Arial" panose="020B0604020202020204" pitchFamily="34" charset="0"/>
                <a:sym typeface="+mn-ea"/>
              </a:rPr>
              <a:t> game_over:</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game logic to update game state</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check if game over</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player_health &lt;=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True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"Game Over!"</a:t>
            </a:r>
            <a:r>
              <a:rPr sz="1000">
                <a:solidFill>
                  <a:srgbClr val="001D35"/>
                </a:solidFill>
                <a:latin typeface="Arial" panose="020B0604020202020204" pitchFamily="34" charset="0"/>
                <a:ea typeface="monospace"/>
                <a:cs typeface="Arial" panose="020B0604020202020204" pitchFamily="34" charset="0"/>
                <a:sym typeface="+mn-ea"/>
              </a:rPr>
              <a:t>)</a:t>
            </a:r>
            <a:endParaRPr lang="en-US" sz="10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070" y="193675"/>
            <a:ext cx="8153400" cy="5728970"/>
          </a:xfrm>
          <a:prstGeom prst="rect">
            <a:avLst/>
          </a:prstGeom>
        </p:spPr>
        <p:txBody>
          <a:bodyPr wrap="square">
            <a:spAutoFit/>
          </a:bodyPr>
          <a:p>
            <a:pPr marL="0" indent="0">
              <a:lnSpc>
                <a:spcPct val="100000"/>
              </a:lnSpc>
              <a:spcBef>
                <a:spcPts val="500"/>
              </a:spcBef>
              <a:spcAft>
                <a:spcPts val="1000"/>
              </a:spcAft>
            </a:pPr>
            <a:r>
              <a:rPr sz="4000" b="1" i="0">
                <a:solidFill>
                  <a:srgbClr val="FF0000"/>
                </a:solidFill>
                <a:latin typeface="Arial" panose="020B0604020202020204" pitchFamily="34" charset="0"/>
                <a:ea typeface="Google Sans"/>
                <a:cs typeface="Arial" panose="020B0604020202020204" pitchFamily="34" charset="0"/>
              </a:rPr>
              <a:t>A string </a:t>
            </a:r>
            <a:r>
              <a:rPr b="0" i="0">
                <a:solidFill>
                  <a:srgbClr val="001D35"/>
                </a:solidFill>
                <a:latin typeface="Arial" panose="020B0604020202020204" pitchFamily="34" charset="0"/>
                <a:ea typeface="Google Sans"/>
                <a:cs typeface="Arial" panose="020B0604020202020204" pitchFamily="34" charset="0"/>
              </a:rPr>
              <a:t>in Python is a sequence of characters. It's a fundamental data type used to represent text. Strings are immutable, meaning their content cannot be changed after creation.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String Literals: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Strings are created using single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double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triple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Single and double quotes are interchangeable.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Triple quotes allow multi-line strings and can include both single and double quotes without escaping.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String Operations: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Concatenation</a:t>
            </a:r>
            <a:r>
              <a:rPr sz="1600" b="0" i="0">
                <a:solidFill>
                  <a:srgbClr val="001D35"/>
                </a:solidFill>
                <a:latin typeface="Arial" panose="020B0604020202020204" pitchFamily="34" charset="0"/>
                <a:ea typeface="Google Sans"/>
                <a:cs typeface="Arial" panose="020B0604020202020204" pitchFamily="34" charset="0"/>
              </a:rPr>
              <a:t>: Strings can be joined using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Indexing</a:t>
            </a:r>
            <a:r>
              <a:rPr sz="1600" b="0" i="0">
                <a:solidFill>
                  <a:srgbClr val="001D35"/>
                </a:solidFill>
                <a:latin typeface="Arial" panose="020B0604020202020204" pitchFamily="34" charset="0"/>
                <a:ea typeface="Google Sans"/>
                <a:cs typeface="Arial" panose="020B0604020202020204" pitchFamily="34" charset="0"/>
              </a:rPr>
              <a:t>: Individual characters can be accessed using square brackets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with zero-based indexing.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Slicing</a:t>
            </a:r>
            <a:r>
              <a:rPr sz="1600" b="0" i="0">
                <a:solidFill>
                  <a:srgbClr val="001D35"/>
                </a:solidFill>
                <a:latin typeface="Arial" panose="020B0604020202020204" pitchFamily="34" charset="0"/>
                <a:ea typeface="Google Sans"/>
                <a:cs typeface="Arial" panose="020B0604020202020204" pitchFamily="34" charset="0"/>
              </a:rPr>
              <a:t>: Substrings can be extracted using slicing </a:t>
            </a:r>
            <a:r>
              <a:rPr sz="1600" b="0" i="0">
                <a:solidFill>
                  <a:srgbClr val="001D35"/>
                </a:solidFill>
                <a:latin typeface="Arial" panose="020B0604020202020204" pitchFamily="34" charset="0"/>
                <a:ea typeface="monospace"/>
                <a:cs typeface="Arial" panose="020B0604020202020204" pitchFamily="34" charset="0"/>
              </a:rPr>
              <a:t>[start:end:step]</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Length</a:t>
            </a:r>
            <a:r>
              <a:rPr sz="1600" b="0" i="0">
                <a:solidFill>
                  <a:srgbClr val="001D35"/>
                </a:solidFill>
                <a:latin typeface="Arial" panose="020B0604020202020204" pitchFamily="34" charset="0"/>
                <a:ea typeface="Google Sans"/>
                <a:cs typeface="Arial" panose="020B0604020202020204" pitchFamily="34" charset="0"/>
              </a:rPr>
              <a:t>: The </a:t>
            </a:r>
            <a:r>
              <a:rPr sz="1600" b="0" i="0">
                <a:solidFill>
                  <a:srgbClr val="001D35"/>
                </a:solidFill>
                <a:latin typeface="Arial" panose="020B0604020202020204" pitchFamily="34" charset="0"/>
                <a:ea typeface="monospace"/>
                <a:cs typeface="Arial" panose="020B0604020202020204" pitchFamily="34" charset="0"/>
              </a:rPr>
              <a:t>len()</a:t>
            </a:r>
            <a:r>
              <a:rPr sz="1600" b="0" i="0">
                <a:solidFill>
                  <a:srgbClr val="001D35"/>
                </a:solidFill>
                <a:latin typeface="Arial" panose="020B0604020202020204" pitchFamily="34" charset="0"/>
                <a:ea typeface="Google Sans"/>
                <a:cs typeface="Arial" panose="020B0604020202020204" pitchFamily="34" charset="0"/>
              </a:rPr>
              <a:t> function returns the number of characters in a 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Comparison</a:t>
            </a:r>
            <a:r>
              <a:rPr sz="1600" b="0" i="0">
                <a:solidFill>
                  <a:srgbClr val="001D35"/>
                </a:solidFill>
                <a:latin typeface="Arial" panose="020B0604020202020204" pitchFamily="34" charset="0"/>
                <a:ea typeface="Google Sans"/>
                <a:cs typeface="Arial" panose="020B0604020202020204" pitchFamily="34" charset="0"/>
              </a:rPr>
              <a:t>: Strings can be compared using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and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Comparison is based on the ASCII value of the characters.</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06465" y="6035675"/>
            <a:ext cx="6096000" cy="368300"/>
          </a:xfrm>
          <a:prstGeom prst="rect">
            <a:avLst/>
          </a:prstGeom>
          <a:noFill/>
        </p:spPr>
        <p:txBody>
          <a:bodyPr wrap="square" rtlCol="0" anchor="t">
            <a:spAutoFit/>
          </a:bodyPr>
          <a:p>
            <a:r>
              <a:rPr lang="en-US" altLang="en-US"/>
              <a:t>https://www.programiz.com/python-programming/string</a:t>
            </a:r>
            <a:endParaRPr lang="en-US"/>
          </a:p>
        </p:txBody>
      </p:sp>
      <p:sp>
        <p:nvSpPr>
          <p:cNvPr id="4" name="Text Box 3"/>
          <p:cNvSpPr txBox="1"/>
          <p:nvPr/>
        </p:nvSpPr>
        <p:spPr>
          <a:xfrm>
            <a:off x="9361805" y="1054735"/>
            <a:ext cx="2580005" cy="4523105"/>
          </a:xfrm>
          <a:prstGeom prst="rect">
            <a:avLst/>
          </a:prstGeom>
          <a:noFill/>
        </p:spPr>
        <p:txBody>
          <a:bodyPr wrap="square" rtlCol="0">
            <a:spAutoFit/>
          </a:bodyPr>
          <a:p>
            <a:pPr marL="285750" indent="-285750">
              <a:buFont typeface="Arial" panose="020B0604020202020204" pitchFamily="34" charset="0"/>
              <a:buChar char="•"/>
            </a:pPr>
            <a:r>
              <a:rPr lang="en-US" altLang="en-US"/>
              <a:t>Indexing:</a:t>
            </a:r>
            <a:endParaRPr lang="en-US" altLang="en-US"/>
          </a:p>
          <a:p>
            <a:pPr marL="285750" indent="-285750">
              <a:buFont typeface="Arial" panose="020B0604020202020204" pitchFamily="34" charset="0"/>
              <a:buChar char="•"/>
            </a:pPr>
            <a:r>
              <a:rPr lang="en-US" altLang="en-US"/>
              <a:t>Negative Indexing:</a:t>
            </a:r>
            <a:endParaRPr lang="en-US" altLang="en-US"/>
          </a:p>
          <a:p>
            <a:pPr marL="285750" indent="-285750">
              <a:buFont typeface="Arial" panose="020B0604020202020204" pitchFamily="34" charset="0"/>
              <a:buChar char="•"/>
            </a:pPr>
            <a:r>
              <a:rPr lang="en-US" altLang="en-US"/>
              <a:t>Slicing: </a:t>
            </a:r>
            <a:endParaRPr lang="en-US" altLang="en-US"/>
          </a:p>
          <a:p>
            <a:pPr marL="285750" indent="-285750">
              <a:buFont typeface="Arial" panose="020B0604020202020204" pitchFamily="34" charset="0"/>
              <a:buChar char="•"/>
            </a:pPr>
            <a:r>
              <a:rPr lang="en-US" altLang="en-US"/>
              <a:t>Python Strings are Immutable</a:t>
            </a:r>
            <a:endParaRPr lang="en-US" altLang="en-US"/>
          </a:p>
          <a:p>
            <a:pPr marL="285750" indent="-285750">
              <a:buFont typeface="Arial" panose="020B0604020202020204" pitchFamily="34" charset="0"/>
              <a:buChar char="•"/>
            </a:pPr>
            <a:r>
              <a:rPr lang="en-US" altLang="en-US"/>
              <a:t>Python Multiline String</a:t>
            </a:r>
            <a:endParaRPr lang="en-US" altLang="en-US"/>
          </a:p>
          <a:p>
            <a:pPr marL="285750" indent="-285750">
              <a:buFont typeface="Arial" panose="020B0604020202020204" pitchFamily="34" charset="0"/>
              <a:buChar char="•"/>
            </a:pPr>
            <a:r>
              <a:rPr lang="en-US" altLang="en-US"/>
              <a:t>Python String Operations</a:t>
            </a:r>
            <a:endParaRPr lang="en-US" altLang="en-US"/>
          </a:p>
          <a:p>
            <a:pPr marL="285750" indent="-285750">
              <a:buFont typeface="Arial" panose="020B0604020202020204" pitchFamily="34" charset="0"/>
              <a:buChar char="•"/>
            </a:pPr>
            <a:r>
              <a:rPr lang="en-US" altLang="en-US"/>
              <a:t>Iterate Through a Python String</a:t>
            </a:r>
            <a:endParaRPr lang="en-US" altLang="en-US"/>
          </a:p>
          <a:p>
            <a:pPr marL="285750" indent="-285750">
              <a:buFont typeface="Arial" panose="020B0604020202020204" pitchFamily="34" charset="0"/>
              <a:buChar char="•"/>
            </a:pPr>
            <a:r>
              <a:rPr lang="en-US" altLang="en-US"/>
              <a:t>Python String Length</a:t>
            </a:r>
            <a:endParaRPr lang="en-US" altLang="en-US"/>
          </a:p>
          <a:p>
            <a:pPr marL="285750" indent="-285750">
              <a:buFont typeface="Arial" panose="020B0604020202020204" pitchFamily="34" charset="0"/>
              <a:buChar char="•"/>
            </a:pPr>
            <a:r>
              <a:rPr lang="en-US" altLang="en-US"/>
              <a:t>String Membership Test</a:t>
            </a:r>
            <a:endParaRPr lang="en-US" altLang="en-US"/>
          </a:p>
          <a:p>
            <a:pPr marL="285750" indent="-285750">
              <a:buFont typeface="Arial" panose="020B0604020202020204" pitchFamily="34" charset="0"/>
              <a:buChar char="•"/>
            </a:pPr>
            <a:r>
              <a:rPr lang="en-US" altLang="en-US"/>
              <a:t>Methods of Python String</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227965"/>
            <a:ext cx="5330825" cy="5495290"/>
          </a:xfrm>
          <a:prstGeom prst="rect">
            <a:avLst/>
          </a:prstGeom>
        </p:spPr>
        <p:txBody>
          <a:bodyPr wrap="square">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Methods:</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Python provides numerous built-in methods for string manipulation. Some common methods include:</a:t>
            </a:r>
            <a:endParaRPr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lower()</a:t>
            </a:r>
            <a:r>
              <a:rPr sz="1600" b="0" i="0">
                <a:solidFill>
                  <a:srgbClr val="001D35"/>
                </a:solidFill>
                <a:latin typeface="Arial" panose="020B0604020202020204" pitchFamily="34" charset="0"/>
                <a:ea typeface="Google Sans"/>
                <a:cs typeface="Arial" panose="020B0604020202020204" pitchFamily="34" charset="0"/>
              </a:rPr>
              <a:t>: Converts a string to lowercase.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upper()</a:t>
            </a:r>
            <a:r>
              <a:rPr sz="1600" b="0" i="0">
                <a:solidFill>
                  <a:srgbClr val="001D35"/>
                </a:solidFill>
                <a:latin typeface="Arial" panose="020B0604020202020204" pitchFamily="34" charset="0"/>
                <a:ea typeface="Google Sans"/>
                <a:cs typeface="Arial" panose="020B0604020202020204" pitchFamily="34" charset="0"/>
              </a:rPr>
              <a:t>: Converts a string to uppercase.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strip()</a:t>
            </a:r>
            <a:r>
              <a:rPr sz="1600" b="0" i="0">
                <a:solidFill>
                  <a:srgbClr val="001D35"/>
                </a:solidFill>
                <a:latin typeface="Arial" panose="020B0604020202020204" pitchFamily="34" charset="0"/>
                <a:ea typeface="Google Sans"/>
                <a:cs typeface="Arial" panose="020B0604020202020204" pitchFamily="34" charset="0"/>
              </a:rPr>
              <a:t>: Removes leading and trailing whitespace.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split()</a:t>
            </a:r>
            <a:r>
              <a:rPr sz="1600" b="0" i="0">
                <a:solidFill>
                  <a:srgbClr val="001D35"/>
                </a:solidFill>
                <a:latin typeface="Arial" panose="020B0604020202020204" pitchFamily="34" charset="0"/>
                <a:ea typeface="Google Sans"/>
                <a:cs typeface="Arial" panose="020B0604020202020204" pitchFamily="34" charset="0"/>
              </a:rPr>
              <a:t>: Splits a string into a list of substrings based on a delimiter.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join()</a:t>
            </a:r>
            <a:r>
              <a:rPr sz="1600" b="0" i="0">
                <a:solidFill>
                  <a:srgbClr val="001D35"/>
                </a:solidFill>
                <a:latin typeface="Arial" panose="020B0604020202020204" pitchFamily="34" charset="0"/>
                <a:ea typeface="Google Sans"/>
                <a:cs typeface="Arial" panose="020B0604020202020204" pitchFamily="34" charset="0"/>
              </a:rPr>
              <a:t>: Concatenates a list of strings into a single string using a specified separator.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replace()</a:t>
            </a:r>
            <a:r>
              <a:rPr sz="1600" b="0" i="0">
                <a:solidFill>
                  <a:srgbClr val="001D35"/>
                </a:solidFill>
                <a:latin typeface="Arial" panose="020B0604020202020204" pitchFamily="34" charset="0"/>
                <a:ea typeface="Google Sans"/>
                <a:cs typeface="Arial" panose="020B0604020202020204" pitchFamily="34" charset="0"/>
              </a:rPr>
              <a:t>: Replaces occurrences of a substring with another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find()</a:t>
            </a:r>
            <a:r>
              <a:rPr sz="1600" b="0" i="0">
                <a:solidFill>
                  <a:srgbClr val="001D35"/>
                </a:solidFill>
                <a:latin typeface="Arial" panose="020B0604020202020204" pitchFamily="34" charset="0"/>
                <a:ea typeface="Google Sans"/>
                <a:cs typeface="Arial" panose="020B0604020202020204" pitchFamily="34" charset="0"/>
              </a:rPr>
              <a:t>: Returns the index of the first occurrence of a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startswith()</a:t>
            </a:r>
            <a:r>
              <a:rPr sz="1600" b="0" i="0">
                <a:solidFill>
                  <a:srgbClr val="001D35"/>
                </a:solidFill>
                <a:latin typeface="Arial" panose="020B0604020202020204" pitchFamily="34" charset="0"/>
                <a:ea typeface="Google Sans"/>
                <a:cs typeface="Arial" panose="020B0604020202020204" pitchFamily="34" charset="0"/>
              </a:rPr>
              <a:t>: Checks if a string starts with a specified prefix.</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endswith()</a:t>
            </a:r>
            <a:r>
              <a:rPr sz="1600" b="0" i="0">
                <a:solidFill>
                  <a:srgbClr val="001D35"/>
                </a:solidFill>
                <a:latin typeface="Arial" panose="020B0604020202020204" pitchFamily="34" charset="0"/>
                <a:ea typeface="Google Sans"/>
                <a:cs typeface="Arial" panose="020B0604020202020204" pitchFamily="34" charset="0"/>
              </a:rPr>
              <a:t>: Checks if a string ends with a specified suffix.</a:t>
            </a:r>
            <a:endParaRPr sz="1600" b="0" i="0">
              <a:solidFill>
                <a:srgbClr val="001D35"/>
              </a:solidFill>
              <a:latin typeface="Arial" panose="020B0604020202020204" pitchFamily="34" charset="0"/>
              <a:ea typeface="Google Sans"/>
              <a:cs typeface="Arial" panose="020B0604020202020204" pitchFamily="34" charset="0"/>
            </a:endParaRPr>
          </a:p>
        </p:txBody>
      </p:sp>
      <p:graphicFrame>
        <p:nvGraphicFramePr>
          <p:cNvPr id="3" name="Table 2"/>
          <p:cNvGraphicFramePr/>
          <p:nvPr>
            <p:custDataLst>
              <p:tags r:id="rId1"/>
            </p:custDataLst>
          </p:nvPr>
        </p:nvGraphicFramePr>
        <p:xfrm>
          <a:off x="6351270" y="1198880"/>
          <a:ext cx="5730240" cy="3990340"/>
        </p:xfrm>
        <a:graphic>
          <a:graphicData uri="http://schemas.openxmlformats.org/drawingml/2006/table">
            <a:tbl>
              <a:tblPr/>
              <a:tblGrid>
                <a:gridCol w="1396365"/>
                <a:gridCol w="4333875"/>
              </a:tblGrid>
              <a:tr h="789940">
                <a:tc>
                  <a:txBody>
                    <a:bodyPr/>
                    <a:p>
                      <a:pPr marL="0" indent="0" algn="l">
                        <a:spcBef>
                          <a:spcPct val="0"/>
                        </a:spcBef>
                        <a:spcAft>
                          <a:spcPct val="0"/>
                        </a:spcAft>
                      </a:pPr>
                      <a:r>
                        <a:rPr sz="1100" b="0" i="0">
                          <a:solidFill>
                            <a:srgbClr val="25265E"/>
                          </a:solidFill>
                          <a:latin typeface="euclid_circular_a"/>
                          <a:ea typeface="euclid_circular_a"/>
                        </a:rPr>
                        <a:t>Methods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2"/>
                        </a:rPr>
                        <a:t>upper()</a:t>
                      </a:r>
                      <a:endParaRPr sz="1100" b="0" i="0">
                        <a:solidFill>
                          <a:srgbClr val="0556F3"/>
                        </a:solidFill>
                        <a:latin typeface="euclid_circular_a"/>
                        <a:ea typeface="euclid_circular_a"/>
                        <a:hlinkClick r:id="rId2"/>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uppercase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3"/>
                        </a:rPr>
                        <a:t>lower()</a:t>
                      </a:r>
                      <a:endParaRPr sz="1100" b="0" i="0">
                        <a:solidFill>
                          <a:srgbClr val="0556F3"/>
                        </a:solidFill>
                        <a:latin typeface="euclid_circular_a"/>
                        <a:ea typeface="euclid_circular_a"/>
                        <a:hlinkClick r:id="rId3"/>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lowercase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4"/>
                        </a:rPr>
                        <a:t>partition()</a:t>
                      </a:r>
                      <a:endParaRPr sz="1100" b="0" i="0">
                        <a:solidFill>
                          <a:srgbClr val="0556F3"/>
                        </a:solidFill>
                        <a:latin typeface="euclid_circular_a"/>
                        <a:ea typeface="euclid_circular_a"/>
                        <a:hlinkClick r:id="rId4"/>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a tuple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5"/>
                        </a:rPr>
                        <a:t>replace()</a:t>
                      </a:r>
                      <a:endParaRPr sz="1100" b="0" i="0">
                        <a:solidFill>
                          <a:srgbClr val="0556F3"/>
                        </a:solidFill>
                        <a:latin typeface="euclid_circular_a"/>
                        <a:ea typeface="euclid_circular_a"/>
                        <a:hlinkClick r:id="rId5"/>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Replaces substring inside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6"/>
                        </a:rPr>
                        <a:t>find()</a:t>
                      </a:r>
                      <a:endParaRPr sz="1100" b="0" i="0">
                        <a:solidFill>
                          <a:srgbClr val="0556F3"/>
                        </a:solidFill>
                        <a:latin typeface="euclid_circular_a"/>
                        <a:ea typeface="euclid_circular_a"/>
                        <a:hlinkClick r:id="rId6"/>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the index of the first occurrence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7"/>
                        </a:rPr>
                        <a:t>rstrip()</a:t>
                      </a:r>
                      <a:endParaRPr sz="1100" b="0" i="0">
                        <a:solidFill>
                          <a:srgbClr val="0556F3"/>
                        </a:solidFill>
                        <a:latin typeface="euclid_circular_a"/>
                        <a:ea typeface="euclid_circular_a"/>
                        <a:hlinkClick r:id="rId7"/>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Removes trailing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8"/>
                        </a:rPr>
                        <a:t>split()</a:t>
                      </a:r>
                      <a:endParaRPr sz="1100" b="0" i="0">
                        <a:solidFill>
                          <a:srgbClr val="0556F3"/>
                        </a:solidFill>
                        <a:latin typeface="euclid_circular_a"/>
                        <a:ea typeface="euclid_circular_a"/>
                        <a:hlinkClick r:id="rId8"/>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Splits string from left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9"/>
                        </a:rPr>
                        <a:t>startswith()</a:t>
                      </a:r>
                      <a:endParaRPr sz="1100" b="0" i="0">
                        <a:solidFill>
                          <a:srgbClr val="0556F3"/>
                        </a:solidFill>
                        <a:latin typeface="euclid_circular_a"/>
                        <a:ea typeface="euclid_circular_a"/>
                        <a:hlinkClick r:id="rId9"/>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if string starts with the specified 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0"/>
                        </a:rPr>
                        <a:t>isnumeric()</a:t>
                      </a:r>
                      <a:endParaRPr sz="1100" b="0" i="0">
                        <a:solidFill>
                          <a:srgbClr val="0556F3"/>
                        </a:solidFill>
                        <a:latin typeface="euclid_circular_a"/>
                        <a:ea typeface="euclid_circular_a"/>
                        <a:hlinkClick r:id="rId1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numeric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1"/>
                        </a:rPr>
                        <a:t>index()</a:t>
                      </a:r>
                      <a:endParaRPr sz="1100" b="0" i="0">
                        <a:solidFill>
                          <a:srgbClr val="0556F3"/>
                        </a:solidFill>
                        <a:latin typeface="euclid_circular_a"/>
                        <a:ea typeface="euclid_circular_a"/>
                        <a:hlinkClick r:id="rId11"/>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Returns index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3715" y="262255"/>
            <a:ext cx="5080000" cy="3497580"/>
          </a:xfrm>
          <a:prstGeom prst="rect">
            <a:avLst/>
          </a:prstGeom>
        </p:spPr>
        <p:txBody>
          <a:bodyPr>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Formatting:</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Python offers several ways to format strings, including:</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C-style formatting: Uses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 with format specifiers like </a:t>
            </a:r>
            <a:r>
              <a:rPr sz="1600" b="0" i="0">
                <a:solidFill>
                  <a:srgbClr val="001D35"/>
                </a:solidFill>
                <a:latin typeface="Arial" panose="020B0604020202020204" pitchFamily="34" charset="0"/>
                <a:ea typeface="monospace"/>
                <a:cs typeface="Arial" panose="020B0604020202020204" pitchFamily="34" charset="0"/>
              </a:rPr>
              <a:t>%s</a:t>
            </a:r>
            <a:r>
              <a:rPr sz="1600" b="0" i="0">
                <a:solidFill>
                  <a:srgbClr val="001D35"/>
                </a:solidFill>
                <a:latin typeface="Arial" panose="020B0604020202020204" pitchFamily="34" charset="0"/>
                <a:ea typeface="Google Sans"/>
                <a:cs typeface="Arial" panose="020B0604020202020204" pitchFamily="34" charset="0"/>
              </a:rPr>
              <a:t> for strings, </a:t>
            </a:r>
            <a:r>
              <a:rPr sz="1600" b="0" i="0">
                <a:solidFill>
                  <a:srgbClr val="001D35"/>
                </a:solidFill>
                <a:latin typeface="Arial" panose="020B0604020202020204" pitchFamily="34" charset="0"/>
                <a:ea typeface="monospace"/>
                <a:cs typeface="Arial" panose="020B0604020202020204" pitchFamily="34" charset="0"/>
              </a:rPr>
              <a:t>%d</a:t>
            </a:r>
            <a:r>
              <a:rPr sz="1600" b="0" i="0">
                <a:solidFill>
                  <a:srgbClr val="001D35"/>
                </a:solidFill>
                <a:latin typeface="Arial" panose="020B0604020202020204" pitchFamily="34" charset="0"/>
                <a:ea typeface="Google Sans"/>
                <a:cs typeface="Arial" panose="020B0604020202020204" pitchFamily="34" charset="0"/>
              </a:rPr>
              <a:t> for integers, and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 for floats.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format()</a:t>
            </a:r>
            <a:r>
              <a:rPr sz="1600" b="0" i="0">
                <a:solidFill>
                  <a:srgbClr val="001D35"/>
                </a:solidFill>
                <a:latin typeface="Arial" panose="020B0604020202020204" pitchFamily="34" charset="0"/>
                <a:ea typeface="Google Sans"/>
                <a:cs typeface="Arial" panose="020B0604020202020204" pitchFamily="34" charset="0"/>
              </a:rPr>
              <a:t> method: Uses placeholders denoted by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f-strings (formatted string literals): Introduced in Python 3.6, f-strings provide a concise and readable way to embed expressions within string literals using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prefixed with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577330" y="17526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Escape Sequences in Python</a:t>
            </a:r>
            <a:endParaRPr sz="1600" b="1" i="0">
              <a:solidFill>
                <a:srgbClr val="25265E"/>
              </a:solidFill>
              <a:latin typeface="euclid_circular_a"/>
              <a:ea typeface="euclid_circular_a"/>
            </a:endParaRPr>
          </a:p>
          <a:p>
            <a:pPr marL="0" indent="0">
              <a:lnSpc>
                <a:spcPts val="2100"/>
              </a:lnSpc>
              <a:spcBef>
                <a:spcPct val="0"/>
              </a:spcBef>
              <a:spcAft>
                <a:spcPts val="600"/>
              </a:spcAft>
            </a:pPr>
            <a:endParaRPr sz="1600" b="1" i="0">
              <a:solidFill>
                <a:srgbClr val="25265E"/>
              </a:solidFill>
              <a:latin typeface="euclid_circular_a"/>
              <a:ea typeface="euclid_circular_a"/>
            </a:endParaRPr>
          </a:p>
        </p:txBody>
      </p:sp>
      <p:graphicFrame>
        <p:nvGraphicFramePr>
          <p:cNvPr id="4" name="Table 3"/>
          <p:cNvGraphicFramePr/>
          <p:nvPr>
            <p:custDataLst>
              <p:tags r:id="rId1"/>
            </p:custDataLst>
          </p:nvPr>
        </p:nvGraphicFramePr>
        <p:xfrm>
          <a:off x="7131050" y="487680"/>
          <a:ext cx="4469765" cy="4540885"/>
        </p:xfrm>
        <a:graphic>
          <a:graphicData uri="http://schemas.openxmlformats.org/drawingml/2006/table">
            <a:tbl>
              <a:tblPr/>
              <a:tblGrid>
                <a:gridCol w="1137920"/>
                <a:gridCol w="3331845"/>
              </a:tblGrid>
              <a:tr h="490855">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Escape Sequence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Description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Backslash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Single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Double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Bell</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\b</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Backspace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\f</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Formfeed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\n</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Linefeed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\r</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Carriage Return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Horizontal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\v</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Vertical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\ooo</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octal value ooo</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49085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\xHH</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hexadecimal value HH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
        <p:nvSpPr>
          <p:cNvPr id="5" name="Text Box 4"/>
          <p:cNvSpPr txBox="1"/>
          <p:nvPr/>
        </p:nvSpPr>
        <p:spPr>
          <a:xfrm>
            <a:off x="858520" y="4050983"/>
            <a:ext cx="5080000" cy="1076325"/>
          </a:xfrm>
          <a:prstGeom prst="rect">
            <a:avLst/>
          </a:prstGeom>
        </p:spPr>
        <p:txBody>
          <a:bodyPr>
            <a:spAutoFit/>
          </a:bodyPr>
          <a:p>
            <a:pPr marL="0" indent="0">
              <a:lnSpc>
                <a:spcPct val="100000"/>
              </a:lnSpc>
              <a:spcBef>
                <a:spcPct val="0"/>
              </a:spcBef>
              <a:spcAft>
                <a:spcPct val="0"/>
              </a:spcAft>
            </a:pPr>
            <a:r>
              <a:rPr lang="en-US" altLang="en-US" sz="1600" b="0" i="0">
                <a:solidFill>
                  <a:srgbClr val="98C379"/>
                </a:solidFill>
                <a:latin typeface="Droid Sans Mono"/>
                <a:ea typeface="Droid Sans Mono"/>
              </a:rPr>
              <a:t>name = 'Cathy'</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country = 'UK'</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print(f'{name} is from {country}')</a:t>
            </a:r>
            <a:endParaRPr lang="en-US" altLang="en-US" sz="1600" b="0" i="0">
              <a:solidFill>
                <a:srgbClr val="98C379"/>
              </a:solidFill>
              <a:latin typeface="Droid Sans Mono"/>
              <a:ea typeface="Droid Sans Mono"/>
            </a:endParaRPr>
          </a:p>
        </p:txBody>
      </p:sp>
      <p:sp>
        <p:nvSpPr>
          <p:cNvPr id="6" name="Text Box 5"/>
          <p:cNvSpPr txBox="1"/>
          <p:nvPr/>
        </p:nvSpPr>
        <p:spPr>
          <a:xfrm>
            <a:off x="3163570" y="3641725"/>
            <a:ext cx="3859530" cy="922020"/>
          </a:xfrm>
          <a:prstGeom prst="rect">
            <a:avLst/>
          </a:prstGeom>
          <a:noFill/>
        </p:spPr>
        <p:txBody>
          <a:bodyPr wrap="square" rtlCol="0" anchor="t">
            <a:spAutoFit/>
          </a:bodyPr>
          <a:p>
            <a:r>
              <a:rPr lang="en-US" altLang="en-US"/>
              <a:t>example = "He said, "What's there?""</a:t>
            </a:r>
            <a:endParaRPr lang="en-US" altLang="en-US"/>
          </a:p>
          <a:p>
            <a:endParaRPr lang="en-US" altLang="en-US"/>
          </a:p>
          <a:p>
            <a:r>
              <a:rPr lang="en-US" altLang="en-US"/>
              <a:t>print(example) # throws error</a:t>
            </a:r>
            <a:endParaRPr lang="en-US"/>
          </a:p>
        </p:txBody>
      </p:sp>
      <p:sp>
        <p:nvSpPr>
          <p:cNvPr id="7" name="Text Box 6"/>
          <p:cNvSpPr txBox="1"/>
          <p:nvPr/>
        </p:nvSpPr>
        <p:spPr>
          <a:xfrm>
            <a:off x="78740" y="6002020"/>
            <a:ext cx="7119620" cy="368300"/>
          </a:xfrm>
          <a:prstGeom prst="rect">
            <a:avLst/>
          </a:prstGeom>
          <a:noFill/>
        </p:spPr>
        <p:txBody>
          <a:bodyPr wrap="square" rtlCol="0" anchor="t">
            <a:spAutoFit/>
          </a:bodyPr>
          <a:p>
            <a:r>
              <a:rPr lang="en-US" altLang="en-US"/>
              <a:t>https://www.programiz.com/python-programming/string-interpolation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430530"/>
            <a:ext cx="5267325" cy="2651125"/>
          </a:xfrm>
          <a:prstGeom prst="rect">
            <a:avLst/>
          </a:prstGeom>
        </p:spPr>
        <p:txBody>
          <a:bodyPr wrap="square">
            <a:spAutoFit/>
          </a:bodyPr>
          <a:p>
            <a:pPr marL="0" indent="0">
              <a:lnSpc>
                <a:spcPct val="100000"/>
              </a:lnSpc>
              <a:spcBef>
                <a:spcPct val="0"/>
              </a:spcBef>
              <a:spcAft>
                <a:spcPts val="600"/>
              </a:spcAft>
            </a:pPr>
            <a:r>
              <a:rPr sz="2800" b="1" i="0">
                <a:solidFill>
                  <a:srgbClr val="25265E"/>
                </a:solidFill>
                <a:latin typeface="euclid_circular_a"/>
                <a:ea typeface="euclid_circular_a"/>
              </a:rPr>
              <a:t>str() Syntax</a:t>
            </a:r>
            <a:endParaRPr sz="2800" b="1" i="0">
              <a:solidFill>
                <a:srgbClr val="25265E"/>
              </a:solidFill>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The syntax of </a:t>
            </a:r>
            <a:r>
              <a:rPr sz="1400" b="0" i="0">
                <a:latin typeface="Droid Sans Mono"/>
                <a:ea typeface="Droid Sans Mono"/>
              </a:rPr>
              <a:t>str()</a:t>
            </a:r>
            <a:r>
              <a:rPr sz="2000" b="0" i="0">
                <a:latin typeface="euclid_circular_a"/>
                <a:ea typeface="euclid_circular_a"/>
              </a:rPr>
              <a:t> is:</a:t>
            </a:r>
            <a:endParaRPr sz="2000" b="0" i="0">
              <a:latin typeface="euclid_circular_a"/>
              <a:ea typeface="euclid_circular_a"/>
            </a:endParaRPr>
          </a:p>
          <a:p>
            <a:pPr marL="0" indent="0">
              <a:lnSpc>
                <a:spcPct val="100000"/>
              </a:lnSpc>
              <a:spcBef>
                <a:spcPct val="0"/>
              </a:spcBef>
              <a:spcAft>
                <a:spcPts val="800"/>
              </a:spcAft>
            </a:pPr>
            <a:r>
              <a:rPr lang="en-US" altLang="en-US" sz="2000" b="0" i="0">
                <a:latin typeface="euclid_circular_a"/>
                <a:ea typeface="euclid_circular_a"/>
              </a:rPr>
              <a:t>str(object, encoding='utf-8', errors='strict')</a:t>
            </a:r>
            <a:endParaRPr lang="en-US" altLang="en-US" sz="2000" b="0" i="0">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Here, encoding and errors parameters are only meant to be used when the object type is bytes or bytearray.</a:t>
            </a:r>
            <a:endParaRPr sz="2000" b="0" i="0">
              <a:latin typeface="euclid_circular_a"/>
              <a:ea typeface="euclid_circular_a"/>
            </a:endParaRPr>
          </a:p>
        </p:txBody>
      </p:sp>
      <p:sp>
        <p:nvSpPr>
          <p:cNvPr id="3" name="Text Box 2"/>
          <p:cNvSpPr txBox="1"/>
          <p:nvPr/>
        </p:nvSpPr>
        <p:spPr>
          <a:xfrm>
            <a:off x="298450" y="5741035"/>
            <a:ext cx="6096000" cy="645160"/>
          </a:xfrm>
          <a:prstGeom prst="rect">
            <a:avLst/>
          </a:prstGeom>
          <a:noFill/>
        </p:spPr>
        <p:txBody>
          <a:bodyPr wrap="square" rtlCol="0" anchor="t">
            <a:spAutoFit/>
          </a:bodyPr>
          <a:p>
            <a:r>
              <a:rPr lang="en-US" altLang="en-US"/>
              <a:t>https://www.programiz.com/python-programming/methods/built-in/str</a:t>
            </a:r>
            <a:endParaRPr lang="en-US"/>
          </a:p>
        </p:txBody>
      </p:sp>
      <p:sp>
        <p:nvSpPr>
          <p:cNvPr id="4" name="Text Box 3"/>
          <p:cNvSpPr txBox="1"/>
          <p:nvPr/>
        </p:nvSpPr>
        <p:spPr>
          <a:xfrm>
            <a:off x="5787390" y="290830"/>
            <a:ext cx="6096000" cy="3138170"/>
          </a:xfrm>
          <a:prstGeom prst="rect">
            <a:avLst/>
          </a:prstGeom>
          <a:noFill/>
        </p:spPr>
        <p:txBody>
          <a:bodyPr wrap="square" rtlCol="0">
            <a:spAutoFit/>
          </a:bodyPr>
          <a:p>
            <a:r>
              <a:rPr lang="en-US" altLang="en-US"/>
              <a:t>str() Parameters</a:t>
            </a:r>
            <a:endParaRPr lang="en-US" altLang="en-US"/>
          </a:p>
          <a:p>
            <a:r>
              <a:rPr lang="en-US" altLang="en-US"/>
              <a:t>The str() method takes three parameters:</a:t>
            </a:r>
            <a:endParaRPr lang="en-US" altLang="en-US"/>
          </a:p>
          <a:p>
            <a:endParaRPr lang="en-US" altLang="en-US"/>
          </a:p>
          <a:p>
            <a:pPr marL="742950" lvl="1" indent="-285750">
              <a:buFont typeface="Arial" panose="020B0604020202020204" pitchFamily="34" charset="0"/>
              <a:buChar char="•"/>
            </a:pPr>
            <a:r>
              <a:rPr lang="en-US" altLang="en-US"/>
              <a:t>object - whose string representation is to be returned</a:t>
            </a:r>
            <a:endParaRPr lang="en-US" altLang="en-US"/>
          </a:p>
          <a:p>
            <a:pPr marL="742950" lvl="1" indent="-285750">
              <a:buFont typeface="Arial" panose="020B0604020202020204" pitchFamily="34" charset="0"/>
              <a:buChar char="•"/>
            </a:pPr>
            <a:r>
              <a:rPr lang="en-US" altLang="en-US"/>
              <a:t>encoding - that the given byte object needs to be decoded to (can be UTF-8, ASCII, etc)</a:t>
            </a:r>
            <a:endParaRPr lang="en-US" altLang="en-US"/>
          </a:p>
          <a:p>
            <a:pPr marL="742950" lvl="1" indent="-285750">
              <a:buFont typeface="Arial" panose="020B0604020202020204" pitchFamily="34" charset="0"/>
              <a:buChar char="•"/>
            </a:pPr>
            <a:r>
              <a:rPr lang="en-US" altLang="en-US"/>
              <a:t>errors - a response when decoding fails (can be strict, ignore, replace, etc)</a:t>
            </a:r>
            <a:endParaRPr lang="en-US" altLang="en-US"/>
          </a:p>
          <a:p>
            <a:r>
              <a:rPr lang="en-US" altLang="en-US"/>
              <a:t>Note: There are six types of errors: strict, ignore, replace, xmlcharrefreplace, namereplace, backslashreplace. The default error is strict.</a:t>
            </a:r>
            <a:endParaRPr lang="en-US"/>
          </a:p>
        </p:txBody>
      </p:sp>
      <p:sp>
        <p:nvSpPr>
          <p:cNvPr id="5" name="Text Box 4"/>
          <p:cNvSpPr txBox="1"/>
          <p:nvPr/>
        </p:nvSpPr>
        <p:spPr>
          <a:xfrm>
            <a:off x="6016625" y="3495675"/>
            <a:ext cx="6096000" cy="2676525"/>
          </a:xfrm>
          <a:prstGeom prst="rect">
            <a:avLst/>
          </a:prstGeom>
          <a:noFill/>
        </p:spPr>
        <p:txBody>
          <a:bodyPr wrap="square" rtlCol="0" anchor="t">
            <a:spAutoFit/>
          </a:bodyPr>
          <a:p>
            <a:r>
              <a:rPr lang="en-US" altLang="en-US" sz="2400">
                <a:solidFill>
                  <a:srgbClr val="FF0000"/>
                </a:solidFill>
                <a:effectLst>
                  <a:outerShdw blurRad="38100" dist="38100" dir="2700000" algn="tl">
                    <a:srgbClr val="000000">
                      <a:alpha val="43137"/>
                    </a:srgbClr>
                  </a:outerShdw>
                </a:effectLst>
              </a:rPr>
              <a:t># declare a byte object</a:t>
            </a:r>
            <a:endParaRPr lang="en-US" altLang="en-US" sz="2400">
              <a:solidFill>
                <a:srgbClr val="FF0000"/>
              </a:solidFill>
              <a:effectLst>
                <a:outerShdw blurRad="38100" dist="38100" dir="2700000" algn="tl">
                  <a:srgbClr val="000000">
                    <a:alpha val="43137"/>
                  </a:srgbClr>
                </a:outerShdw>
              </a:effectLst>
            </a:endParaRPr>
          </a:p>
          <a:p>
            <a:r>
              <a:rPr lang="en-US" altLang="en-US"/>
              <a:t>b = bytes('pythön', encoding='utf-8')</a:t>
            </a:r>
            <a:endParaRPr lang="en-US" altLang="en-US"/>
          </a:p>
          <a:p>
            <a:endParaRPr lang="en-US" altLang="en-US"/>
          </a:p>
          <a:p>
            <a:r>
              <a:rPr lang="en-US" altLang="en-US"/>
              <a:t># convert a utf-8 byte object to ascii with errors ignored</a:t>
            </a:r>
            <a:endParaRPr lang="en-US" altLang="en-US"/>
          </a:p>
          <a:p>
            <a:r>
              <a:rPr lang="en-US" altLang="en-US"/>
              <a:t>print(str(b, encoding='ascii', errors='ignore'))</a:t>
            </a:r>
            <a:endParaRPr lang="en-US" altLang="en-US"/>
          </a:p>
          <a:p>
            <a:endParaRPr lang="en-US" altLang="en-US"/>
          </a:p>
          <a:p>
            <a:r>
              <a:rPr lang="en-US" altLang="en-US"/>
              <a:t># convert a utf-8 byte object to ascii with strict error</a:t>
            </a:r>
            <a:endParaRPr lang="en-US" altLang="en-US"/>
          </a:p>
          <a:p>
            <a:r>
              <a:rPr lang="en-US" altLang="en-US"/>
              <a:t>print(str(b, encoding='ascii', errors='strict'))</a:t>
            </a:r>
            <a:endParaRPr lang="en-US" altLang="en-US"/>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0"/>
            <a:ext cx="5761990" cy="6266180"/>
          </a:xfrm>
          <a:prstGeom prst="rect">
            <a:avLst/>
          </a:prstGeom>
        </p:spPr>
        <p:txBody>
          <a:bodyPr wrap="square">
            <a:spAutoFit/>
          </a:bodyPr>
          <a:p>
            <a:pPr>
              <a:spcAft>
                <a:spcPct val="60000"/>
              </a:spcAft>
            </a:pPr>
            <a:r>
              <a:rPr sz="1600" b="1"/>
              <a:t>📝 1. Text Cleaning &amp; Formatting</a:t>
            </a:r>
            <a:endParaRPr sz="1600" b="1"/>
          </a:p>
          <a:p>
            <a:r>
              <a:rPr sz="1000"/>
              <a:t>Q: Given a messy user input like " HeLLo, WOrlD!!! ", clean and standardize it to "hello, world".</a:t>
            </a:r>
            <a:endParaRPr sz="1000"/>
          </a:p>
          <a:p>
            <a:r>
              <a:rPr sz="1000"/>
              <a:t>python</a:t>
            </a:r>
            <a:endParaRPr sz="1000"/>
          </a:p>
          <a:p>
            <a:r>
              <a:rPr sz="1000"/>
              <a:t>CopyEdit</a:t>
            </a:r>
            <a:endParaRPr sz="1000"/>
          </a:p>
          <a:p>
            <a:r>
              <a:rPr sz="1000"/>
              <a:t># Remove extra spaces and punctuation, convert to lowercase.
</a:t>
            </a:r>
            <a:endParaRPr sz="1000"/>
          </a:p>
          <a:p>
            <a:pPr>
              <a:spcAft>
                <a:spcPct val="60000"/>
              </a:spcAft>
            </a:pPr>
            <a:r>
              <a:rPr sz="1600" b="1"/>
              <a:t>📧 2. Email Validation</a:t>
            </a:r>
            <a:endParaRPr sz="1600" b="1"/>
          </a:p>
          <a:p>
            <a:r>
              <a:rPr sz="1000"/>
              <a:t>Q: Write a function that checks if a string is a valid email (contains '@' and '.' after '@').</a:t>
            </a:r>
            <a:endParaRPr sz="1000"/>
          </a:p>
          <a:p>
            <a:r>
              <a:rPr sz="1000"/>
              <a:t>python</a:t>
            </a:r>
            <a:endParaRPr sz="1000"/>
          </a:p>
          <a:p>
            <a:r>
              <a:rPr sz="1000"/>
              <a:t>CopyEdit</a:t>
            </a:r>
            <a:endParaRPr sz="1000"/>
          </a:p>
          <a:p>
            <a:r>
              <a:rPr sz="1000"/>
              <a:t># Example: "user@example.com" → Valid
#          "userexample.com" → Invalid
</a:t>
            </a:r>
            <a:endParaRPr sz="1000"/>
          </a:p>
          <a:p>
            <a:pPr>
              <a:spcAft>
                <a:spcPct val="60000"/>
              </a:spcAft>
            </a:pPr>
            <a:r>
              <a:rPr sz="1600" b="1"/>
              <a:t>🔁 3. Reverse Words in a Sentence</a:t>
            </a:r>
            <a:endParaRPr sz="1600" b="1"/>
          </a:p>
          <a:p>
            <a:r>
              <a:rPr sz="1000"/>
              <a:t>Q: Reverse the words in "I love Python programming" to get "programming Python love I".</a:t>
            </a:r>
            <a:endParaRPr sz="1000"/>
          </a:p>
          <a:p>
            <a:r>
              <a:rPr sz="1000"/>
              <a:t># Use string split and join
</a:t>
            </a:r>
            <a:endParaRPr sz="1000"/>
          </a:p>
          <a:p>
            <a:pPr>
              <a:spcAft>
                <a:spcPct val="60000"/>
              </a:spcAft>
            </a:pPr>
            <a:r>
              <a:rPr sz="1600" b="1"/>
              <a:t>🔄 4. Check for Palindrome</a:t>
            </a:r>
            <a:endParaRPr sz="1600" b="1"/>
          </a:p>
          <a:p>
            <a:r>
              <a:rPr sz="1000"/>
              <a:t>Q: Write a function to check if a string is a palindrome (same forwards and backwards), ignoring case and spaces.</a:t>
            </a:r>
            <a:endParaRPr sz="1000"/>
          </a:p>
          <a:p>
            <a:r>
              <a:rPr sz="1000"/>
              <a:t># "A man a plan a canal Panama" → True
</a:t>
            </a:r>
            <a:endParaRPr sz="1000"/>
          </a:p>
          <a:p>
            <a:pPr>
              <a:spcAft>
                <a:spcPct val="60000"/>
              </a:spcAft>
            </a:pPr>
            <a:r>
              <a:rPr sz="1600" b="1"/>
              <a:t>🔡 5. Count Vowels and Consonants</a:t>
            </a:r>
            <a:endParaRPr sz="1600" b="1"/>
          </a:p>
          <a:p>
            <a:r>
              <a:rPr sz="1000"/>
              <a:t>Q: Count how many vowels and consonants are in a given sentence.</a:t>
            </a:r>
            <a:endParaRPr sz="1000"/>
          </a:p>
          <a:p>
            <a:r>
              <a:rPr sz="1000"/>
              <a:t># Input: "Data Science"
# Output: Vowels: 5, Consonants: 6
</a:t>
            </a:r>
            <a:endParaRPr sz="1000"/>
          </a:p>
          <a:p>
            <a:pPr>
              <a:spcAft>
                <a:spcPct val="60000"/>
              </a:spcAft>
            </a:pPr>
            <a:r>
              <a:rPr sz="1600" b="1"/>
              <a:t>📦 6. Compress a String</a:t>
            </a:r>
            <a:endParaRPr sz="1600" b="1"/>
          </a:p>
          <a:p>
            <a:r>
              <a:rPr sz="1000"/>
              <a:t>Q: Compress a string like "aaabbcccc" to "a3b2c4".</a:t>
            </a:r>
            <a:endParaRPr sz="1000"/>
          </a:p>
          <a:p>
            <a:r>
              <a:rPr sz="1000"/>
              <a:t># Apply run-length encoding logic</a:t>
            </a:r>
            <a:endParaRPr sz="1000"/>
          </a:p>
        </p:txBody>
      </p:sp>
      <p:sp>
        <p:nvSpPr>
          <p:cNvPr id="3" name="Text Box 2"/>
          <p:cNvSpPr txBox="1"/>
          <p:nvPr/>
        </p:nvSpPr>
        <p:spPr>
          <a:xfrm>
            <a:off x="6404610" y="0"/>
            <a:ext cx="6096000" cy="6694805"/>
          </a:xfrm>
          <a:prstGeom prst="rect">
            <a:avLst/>
          </a:prstGeom>
          <a:noFill/>
        </p:spPr>
        <p:txBody>
          <a:bodyPr wrap="square" rtlCol="0" anchor="t">
            <a:spAutoFit/>
          </a:bodyPr>
          <a:p>
            <a:pPr>
              <a:spcAft>
                <a:spcPct val="60000"/>
              </a:spcAft>
            </a:pPr>
            <a:r>
              <a:rPr sz="1200" b="1">
                <a:sym typeface="+mn-ea"/>
              </a:rPr>
              <a:t>🔍 7. Most Frequent Word</a:t>
            </a:r>
            <a:endParaRPr sz="1200" b="1"/>
          </a:p>
          <a:p>
            <a:r>
              <a:rPr sz="800">
                <a:sym typeface="+mn-ea"/>
              </a:rPr>
              <a:t>Q: Given a paragraph, return the word that appears most frequently (ignore case and punctuation).</a:t>
            </a:r>
            <a:endParaRPr sz="800"/>
          </a:p>
          <a:p>
            <a:r>
              <a:rPr sz="800">
                <a:sym typeface="+mn-ea"/>
              </a:rPr>
              <a:t>python</a:t>
            </a:r>
            <a:endParaRPr sz="800"/>
          </a:p>
          <a:p>
            <a:r>
              <a:rPr sz="800">
                <a:sym typeface="+mn-ea"/>
              </a:rPr>
              <a:t>CopyEdit</a:t>
            </a:r>
            <a:endParaRPr sz="800"/>
          </a:p>
          <a:p>
            <a:r>
              <a:rPr sz="800">
                <a:sym typeface="+mn-ea"/>
              </a:rPr>
              <a:t># Use dictionary to count word frequency
</a:t>
            </a:r>
            <a:endParaRPr sz="800"/>
          </a:p>
          <a:p>
            <a:pPr>
              <a:spcAft>
                <a:spcPct val="60000"/>
              </a:spcAft>
            </a:pPr>
            <a:r>
              <a:rPr sz="1200" b="1">
                <a:sym typeface="+mn-ea"/>
              </a:rPr>
              <a:t>🔁 8. Remove Duplicate Characters</a:t>
            </a:r>
            <a:endParaRPr sz="1200" b="1"/>
          </a:p>
          <a:p>
            <a:r>
              <a:rPr sz="800">
                <a:sym typeface="+mn-ea"/>
              </a:rPr>
              <a:t>Q: Write a function that removes repeated characters from a string, keeping only the first occurrence.</a:t>
            </a:r>
            <a:endParaRPr sz="800"/>
          </a:p>
          <a:p>
            <a:r>
              <a:rPr sz="800">
                <a:sym typeface="+mn-ea"/>
              </a:rPr>
              <a:t>python</a:t>
            </a:r>
            <a:endParaRPr sz="800"/>
          </a:p>
          <a:p>
            <a:r>
              <a:rPr sz="800">
                <a:sym typeface="+mn-ea"/>
              </a:rPr>
              <a:t>CopyEdit</a:t>
            </a:r>
            <a:endParaRPr sz="800"/>
          </a:p>
          <a:p>
            <a:r>
              <a:rPr sz="800">
                <a:sym typeface="+mn-ea"/>
              </a:rPr>
              <a:t># Input: "programming"
# Output: "progamin"
</a:t>
            </a:r>
            <a:endParaRPr sz="800"/>
          </a:p>
          <a:p>
            <a:pPr>
              <a:spcAft>
                <a:spcPct val="60000"/>
              </a:spcAft>
            </a:pPr>
            <a:r>
              <a:rPr sz="1200" b="1">
                <a:sym typeface="+mn-ea"/>
              </a:rPr>
              <a:t>🔢 9. Extract Numbers from String</a:t>
            </a:r>
            <a:endParaRPr sz="1200" b="1"/>
          </a:p>
          <a:p>
            <a:r>
              <a:rPr sz="800">
                <a:sym typeface="+mn-ea"/>
              </a:rPr>
              <a:t>Q: From a string like "Order #1234: Total $56.78", extract the number 1234 and 56.78.</a:t>
            </a:r>
            <a:endParaRPr sz="800"/>
          </a:p>
          <a:p>
            <a:r>
              <a:rPr sz="800">
                <a:sym typeface="+mn-ea"/>
              </a:rPr>
              <a:t>python</a:t>
            </a:r>
            <a:endParaRPr sz="800"/>
          </a:p>
          <a:p>
            <a:r>
              <a:rPr sz="800">
                <a:sym typeface="+mn-ea"/>
              </a:rPr>
              <a:t>CopyEdit</a:t>
            </a:r>
            <a:endParaRPr sz="800"/>
          </a:p>
          <a:p>
            <a:r>
              <a:rPr sz="800">
                <a:sym typeface="+mn-ea"/>
              </a:rPr>
              <a:t># Use regex or string methods
</a:t>
            </a:r>
            <a:endParaRPr sz="800"/>
          </a:p>
          <a:p>
            <a:pPr>
              <a:spcAft>
                <a:spcPct val="60000"/>
              </a:spcAft>
            </a:pPr>
            <a:r>
              <a:rPr sz="1200" b="1">
                <a:sym typeface="+mn-ea"/>
              </a:rPr>
              <a:t>🧩 10. Anagram Checker</a:t>
            </a:r>
            <a:endParaRPr sz="1200" b="1"/>
          </a:p>
          <a:p>
            <a:r>
              <a:rPr sz="800">
                <a:sym typeface="+mn-ea"/>
              </a:rPr>
              <a:t>Q: Write a function to check if two strings are anagrams (same letters in different order).</a:t>
            </a:r>
            <a:endParaRPr sz="800"/>
          </a:p>
          <a:p>
            <a:r>
              <a:rPr sz="800">
                <a:sym typeface="+mn-ea"/>
              </a:rPr>
              <a:t>python</a:t>
            </a:r>
            <a:endParaRPr sz="800"/>
          </a:p>
          <a:p>
            <a:r>
              <a:rPr sz="800">
                <a:sym typeface="+mn-ea"/>
              </a:rPr>
              <a:t>CopyEdit</a:t>
            </a:r>
            <a:endParaRPr sz="800"/>
          </a:p>
          <a:p>
            <a:r>
              <a:rPr sz="800">
                <a:sym typeface="+mn-ea"/>
              </a:rPr>
              <a:t># "listen" and "silent" → True
# "hello" and "world" → False
</a:t>
            </a:r>
            <a:endParaRPr sz="800"/>
          </a:p>
          <a:p>
            <a:pPr>
              <a:spcAft>
                <a:spcPct val="60000"/>
              </a:spcAft>
            </a:pPr>
            <a:r>
              <a:rPr sz="1200" b="1">
                <a:sym typeface="+mn-ea"/>
              </a:rPr>
              <a:t>🎨 11. Capitalize Each Word</a:t>
            </a:r>
            <a:endParaRPr sz="1200" b="1"/>
          </a:p>
          <a:p>
            <a:r>
              <a:rPr sz="800">
                <a:sym typeface="+mn-ea"/>
              </a:rPr>
              <a:t>Q: Convert a string like "python is awesome" into "Python Is Awesome".</a:t>
            </a:r>
            <a:endParaRPr sz="800"/>
          </a:p>
          <a:p>
            <a:pPr>
              <a:spcAft>
                <a:spcPct val="60000"/>
              </a:spcAft>
            </a:pPr>
            <a:r>
              <a:rPr sz="1200" b="1">
                <a:sym typeface="+mn-ea"/>
              </a:rPr>
              <a:t>💳 12. Masking Sensitive Information</a:t>
            </a:r>
            <a:endParaRPr sz="1200" b="1"/>
          </a:p>
          <a:p>
            <a:r>
              <a:rPr sz="800">
                <a:sym typeface="+mn-ea"/>
              </a:rPr>
              <a:t>Q: Given a credit card number like "1234-5678-9012-3456", mask all but the last 4 digits.</a:t>
            </a:r>
            <a:endParaRPr sz="800"/>
          </a:p>
          <a:p>
            <a:r>
              <a:rPr sz="800">
                <a:sym typeface="+mn-ea"/>
              </a:rPr>
              <a:t>python</a:t>
            </a:r>
            <a:endParaRPr sz="800"/>
          </a:p>
          <a:p>
            <a:r>
              <a:rPr sz="800">
                <a:sym typeface="+mn-ea"/>
              </a:rPr>
              <a:t>CopyEdit</a:t>
            </a:r>
            <a:endParaRPr sz="800"/>
          </a:p>
          <a:p>
            <a:r>
              <a:rPr sz="800">
                <a:sym typeface="+mn-ea"/>
              </a:rPr>
              <a:t># Output: "****-****-****-3456"
</a:t>
            </a:r>
            <a:endParaRPr sz="800"/>
          </a:p>
          <a:p>
            <a:pPr>
              <a:spcAft>
                <a:spcPct val="60000"/>
              </a:spcAft>
            </a:pPr>
            <a:r>
              <a:rPr sz="1200" b="1">
                <a:sym typeface="+mn-ea"/>
              </a:rPr>
              <a:t>⏱️ 13. Check Substring with Time Efficiency</a:t>
            </a:r>
            <a:endParaRPr sz="1200" b="1"/>
          </a:p>
          <a:p>
            <a:r>
              <a:rPr sz="800">
                <a:sym typeface="+mn-ea"/>
              </a:rPr>
              <a:t>Q: Write a function that checks if a short string exists inside a long document and returns the index.</a:t>
            </a:r>
            <a:endParaRPr sz="800"/>
          </a:p>
          <a:p>
            <a:pPr>
              <a:spcAft>
                <a:spcPct val="60000"/>
              </a:spcAft>
            </a:pPr>
            <a:r>
              <a:rPr sz="1200" b="1">
                <a:sym typeface="+mn-ea"/>
              </a:rPr>
              <a:t>📅 14. Date Format Conversion</a:t>
            </a:r>
            <a:endParaRPr sz="1200" b="1"/>
          </a:p>
          <a:p>
            <a:r>
              <a:rPr sz="800">
                <a:sym typeface="+mn-ea"/>
              </a:rPr>
              <a:t>Q: Convert "2025-06-17" to "17th June, 2025" using string slicing and formatting.</a:t>
            </a:r>
            <a:endParaRPr sz="800"/>
          </a:p>
          <a:p>
            <a:pPr>
              <a:spcAft>
                <a:spcPct val="60000"/>
              </a:spcAft>
            </a:pPr>
            <a:r>
              <a:rPr sz="1200" b="1">
                <a:sym typeface="+mn-ea"/>
              </a:rPr>
              <a:t>🛑 15. Forbidden Words Filter</a:t>
            </a:r>
            <a:endParaRPr sz="1200" b="1"/>
          </a:p>
          <a:p>
            <a:r>
              <a:rPr sz="800">
                <a:sym typeface="+mn-ea"/>
              </a:rPr>
              <a:t>Q: Replace all bad words from a string with "***" from a given list (e.g., ["bad", "ugly"]).</a:t>
            </a:r>
            <a:endParaRPr lang="en-US" sz="8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 y="113030"/>
            <a:ext cx="11562080" cy="1283970"/>
          </a:xfrm>
          <a:prstGeom prst="rect">
            <a:avLst/>
          </a:prstGeom>
        </p:spPr>
        <p:txBody>
          <a:bodyPr wrap="square">
            <a:spAutoFit/>
          </a:bodyPr>
          <a:p>
            <a:pPr marL="0" indent="0">
              <a:lnSpc>
                <a:spcPts val="3000"/>
              </a:lnSpc>
              <a:spcBef>
                <a:spcPct val="0"/>
              </a:spcBef>
              <a:spcAft>
                <a:spcPts val="1000"/>
              </a:spcAft>
            </a:pPr>
            <a:r>
              <a:rPr sz="3600" b="1" i="0">
                <a:solidFill>
                  <a:srgbClr val="25265E"/>
                </a:solidFill>
                <a:latin typeface="Arial" panose="020B0604020202020204" pitchFamily="34" charset="0"/>
                <a:ea typeface="euclid_circular_a"/>
                <a:cs typeface="Arial" panose="020B0604020202020204" pitchFamily="34" charset="0"/>
              </a:rPr>
              <a:t>Python List</a:t>
            </a:r>
            <a:endParaRPr sz="3600" b="1"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In Python, lists allow us to store multiple items in a single variable. For example, if you need to store the ages of all the students in a class, you can do this task using a list.</a:t>
            </a:r>
            <a:endParaRPr sz="1600" b="0"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Lists are similar to arrays (dynamic arrays that allow us to store items of different data types) in other programming languages.</a:t>
            </a:r>
            <a:endParaRPr sz="1600" b="0" i="0">
              <a:solidFill>
                <a:srgbClr val="25265E"/>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168910" y="6005195"/>
            <a:ext cx="6096000" cy="368300"/>
          </a:xfrm>
          <a:prstGeom prst="rect">
            <a:avLst/>
          </a:prstGeom>
          <a:noFill/>
        </p:spPr>
        <p:txBody>
          <a:bodyPr wrap="square" rtlCol="0" anchor="t">
            <a:spAutoFit/>
          </a:bodyPr>
          <a:p>
            <a:r>
              <a:rPr lang="en-US" altLang="en-US"/>
              <a:t>https://www.programiz.com/python-programming/list</a:t>
            </a:r>
            <a:endParaRPr lang="en-US"/>
          </a:p>
        </p:txBody>
      </p:sp>
      <p:sp>
        <p:nvSpPr>
          <p:cNvPr id="4" name="Text Box 3"/>
          <p:cNvSpPr txBox="1"/>
          <p:nvPr/>
        </p:nvSpPr>
        <p:spPr>
          <a:xfrm>
            <a:off x="6567170" y="3512185"/>
            <a:ext cx="5625465" cy="2861310"/>
          </a:xfrm>
          <a:prstGeom prst="rect">
            <a:avLst/>
          </a:prstGeom>
          <a:noFill/>
        </p:spPr>
        <p:txBody>
          <a:bodyPr wrap="square" rtlCol="0">
            <a:spAutoFit/>
          </a:bodyPr>
          <a:p>
            <a:r>
              <a:rPr lang="en-US" altLang="en-US"/>
              <a:t>Create a Python List</a:t>
            </a:r>
            <a:endParaRPr lang="en-US" altLang="en-US"/>
          </a:p>
          <a:p>
            <a:r>
              <a:rPr lang="en-US" altLang="en-US"/>
              <a:t>List Items of Different Types </a:t>
            </a:r>
            <a:endParaRPr lang="en-US" altLang="en-US"/>
          </a:p>
          <a:p>
            <a:pPr indent="457200"/>
            <a:r>
              <a:rPr lang="en-US" altLang="en-US">
                <a:sym typeface="+mn-ea"/>
              </a:rPr>
              <a:t>student = ['Jack', 32, 'Computer Science', [2, 4]]</a:t>
            </a:r>
            <a:endParaRPr lang="en-US" altLang="en-US">
              <a:sym typeface="+mn-ea"/>
            </a:endParaRPr>
          </a:p>
          <a:p>
            <a:pPr indent="0"/>
            <a:r>
              <a:rPr lang="en-US" altLang="en-US">
                <a:sym typeface="+mn-ea"/>
              </a:rPr>
              <a:t>Access List Elements(Negative Indexing</a:t>
            </a:r>
            <a:endParaRPr lang="en-US" altLang="en-US">
              <a:sym typeface="+mn-ea"/>
            </a:endParaRPr>
          </a:p>
          <a:p>
            <a:pPr indent="0"/>
            <a:r>
              <a:rPr lang="en-US" altLang="en-US">
                <a:sym typeface="+mn-ea"/>
              </a:rPr>
              <a:t>Slicing of a List in Python</a:t>
            </a:r>
            <a:endParaRPr lang="en-US" altLang="en-US">
              <a:sym typeface="+mn-ea"/>
            </a:endParaRPr>
          </a:p>
          <a:p>
            <a:pPr indent="0"/>
            <a:r>
              <a:rPr lang="en-US" altLang="en-US">
                <a:sym typeface="+mn-ea"/>
              </a:rPr>
              <a:t>Omitting Start and End Indices in Slicing</a:t>
            </a:r>
            <a:endParaRPr lang="en-US" altLang="en-US">
              <a:sym typeface="+mn-ea"/>
            </a:endParaRPr>
          </a:p>
          <a:p>
            <a:pPr indent="0"/>
            <a:r>
              <a:rPr lang="en-US" altLang="en-US">
                <a:sym typeface="+mn-ea"/>
              </a:rPr>
              <a:t>Add Elements to a Python List</a:t>
            </a:r>
            <a:endParaRPr lang="en-US" altLang="en-US">
              <a:sym typeface="+mn-ea"/>
            </a:endParaRPr>
          </a:p>
          <a:p>
            <a:pPr indent="0"/>
            <a:r>
              <a:rPr lang="en-US" altLang="en-US">
                <a:sym typeface="+mn-ea"/>
              </a:rPr>
              <a:t>Add Elements at the Specified Index</a:t>
            </a:r>
            <a:endParaRPr lang="en-US" altLang="en-US">
              <a:sym typeface="+mn-ea"/>
            </a:endParaRPr>
          </a:p>
          <a:p>
            <a:pPr indent="0"/>
            <a:endParaRPr lang="en-US" altLang="en-US">
              <a:sym typeface="+mn-ea"/>
            </a:endParaRPr>
          </a:p>
          <a:p>
            <a:pPr indent="0"/>
            <a:endParaRPr lang="en-US" altLang="en-US"/>
          </a:p>
        </p:txBody>
      </p:sp>
      <p:sp>
        <p:nvSpPr>
          <p:cNvPr id="6" name="Text Box 5"/>
          <p:cNvSpPr txBox="1"/>
          <p:nvPr/>
        </p:nvSpPr>
        <p:spPr>
          <a:xfrm>
            <a:off x="451485" y="1542415"/>
            <a:ext cx="6115685" cy="2871470"/>
          </a:xfrm>
          <a:prstGeom prst="rect">
            <a:avLst/>
          </a:prstGeom>
        </p:spPr>
        <p:txBody>
          <a:bodyPr wrap="square">
            <a:spAutoFit/>
          </a:bodyPr>
          <a:p>
            <a:pPr marL="0" indent="0">
              <a:lnSpc>
                <a:spcPct val="100000"/>
              </a:lnSpc>
              <a:spcBef>
                <a:spcPct val="0"/>
              </a:spcBef>
              <a:spcAft>
                <a:spcPts val="600"/>
              </a:spcAft>
            </a:pPr>
            <a:r>
              <a:rPr sz="2500" b="1" i="0">
                <a:solidFill>
                  <a:srgbClr val="25265E"/>
                </a:solidFill>
                <a:latin typeface="euclid_circular_a"/>
                <a:ea typeface="euclid_circular_a"/>
              </a:rPr>
              <a:t>List Characteristics</a:t>
            </a:r>
            <a:endParaRPr sz="2500" b="1" i="0">
              <a:solidFill>
                <a:srgbClr val="25265E"/>
              </a:solidFill>
              <a:latin typeface="euclid_circular_a"/>
              <a:ea typeface="euclid_circular_a"/>
            </a:endParaRPr>
          </a:p>
          <a:p>
            <a:pPr marL="0" indent="0">
              <a:lnSpc>
                <a:spcPct val="100000"/>
              </a:lnSpc>
              <a:spcBef>
                <a:spcPct val="0"/>
              </a:spcBef>
              <a:spcAft>
                <a:spcPts val="800"/>
              </a:spcAft>
            </a:pPr>
            <a:r>
              <a:rPr sz="1600" b="0" i="0">
                <a:latin typeface="euclid_circular_a"/>
                <a:ea typeface="euclid_circular_a"/>
              </a:rPr>
              <a:t>In Python, lists are:</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Ordered </a:t>
            </a:r>
            <a:r>
              <a:rPr sz="1600" b="0" i="0">
                <a:latin typeface="euclid_circular_a"/>
                <a:ea typeface="euclid_circular_a"/>
              </a:rPr>
              <a:t>- They maintain the order of elements.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Mutable </a:t>
            </a:r>
            <a:r>
              <a:rPr sz="1600" b="0" i="0">
                <a:latin typeface="euclid_circular_a"/>
                <a:ea typeface="euclid_circular_a"/>
              </a:rPr>
              <a:t>- Items can be changed after creation.</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Allow duplicates</a:t>
            </a:r>
            <a:r>
              <a:rPr sz="1600" b="0" i="0">
                <a:latin typeface="euclid_circular_a"/>
                <a:ea typeface="euclid_circular_a"/>
              </a:rPr>
              <a:t> - They can contain duplicate values.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None/>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lang="en-US" sz="1600" b="1" i="0">
                <a:latin typeface="euclid_circular_a"/>
                <a:ea typeface="euclid_circular_a"/>
              </a:rPr>
              <a:t>multiple datatypes data</a:t>
            </a:r>
            <a:r>
              <a:rPr lang="en-US" sz="1600" b="0" i="0">
                <a:latin typeface="euclid_circular_a"/>
                <a:ea typeface="euclid_circular_a"/>
              </a:rPr>
              <a:t> can store</a:t>
            </a:r>
            <a:endParaRPr lang="en-US" sz="1600" b="0" i="0">
              <a:latin typeface="euclid_circular_a"/>
              <a:ea typeface="euclid_circular_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25" y="52070"/>
            <a:ext cx="4462145" cy="5753100"/>
          </a:xfrm>
          <a:prstGeom prst="rect">
            <a:avLst/>
          </a:prstGeom>
        </p:spPr>
        <p:txBody>
          <a:bodyPr wrap="square">
            <a:spAutoFit/>
          </a:bodyPr>
          <a:p>
            <a:pPr>
              <a:spcAft>
                <a:spcPct val="60000"/>
              </a:spcAft>
            </a:pPr>
            <a:r>
              <a:rPr sz="2200" b="1"/>
              <a:t>Slide 1: Introduction to Python Lists</a:t>
            </a:r>
            <a:endParaRPr sz="2200" b="1"/>
          </a:p>
          <a:p>
            <a:pPr>
              <a:buFont typeface="Arial" panose="020B0604020202020204"/>
              <a:buChar char="•"/>
            </a:pPr>
            <a:r>
              <a:rPr sz="1600"/>
              <a:t>A list stores multiple items in a single variable.</a:t>
            </a:r>
            <a:endParaRPr sz="1600"/>
          </a:p>
          <a:p>
            <a:pPr>
              <a:buFont typeface="Arial" panose="020B0604020202020204"/>
              <a:buChar char="•"/>
            </a:pPr>
            <a:endParaRPr sz="1600"/>
          </a:p>
          <a:p>
            <a:pPr>
              <a:buFont typeface="Arial" panose="020B0604020202020204"/>
              <a:buChar char="•"/>
            </a:pPr>
            <a:r>
              <a:rPr sz="1600"/>
              <a:t>Example:</a:t>
            </a:r>
            <a:endParaRPr sz="1600"/>
          </a:p>
          <a:p>
            <a:r>
              <a:rPr sz="1600"/>
              <a:t>ages = [19, 26, 29]
print(ages)
# Output: [19, 26, 29]
</a:t>
            </a:r>
            <a:endParaRPr sz="1600"/>
          </a:p>
          <a:p>
            <a:endParaRPr sz="1600"/>
          </a:p>
          <a:p>
            <a:pPr>
              <a:buFont typeface="Arial" panose="020B0604020202020204"/>
              <a:buChar char="•"/>
            </a:pPr>
            <a:r>
              <a:rPr sz="1600"/>
              <a:t>Lists can store different data types:</a:t>
            </a:r>
            <a:endParaRPr sz="1600"/>
          </a:p>
          <a:p>
            <a:r>
              <a:rPr sz="1600"/>
              <a:t>student = ['Jack', 32, 'CS', [2, 4]]
</a:t>
            </a:r>
            <a:endParaRPr sz="1600"/>
          </a:p>
          <a:p>
            <a:pPr>
              <a:spcAft>
                <a:spcPct val="60000"/>
              </a:spcAft>
            </a:pPr>
            <a:r>
              <a:rPr sz="2200" b="1"/>
              <a:t>🧠 Slide 2: Key Characteristics of Lists</a:t>
            </a:r>
            <a:endParaRPr sz="2200" b="1"/>
          </a:p>
          <a:p>
            <a:pPr>
              <a:buFont typeface="Arial" panose="020B0604020202020204"/>
              <a:buChar char="•"/>
            </a:pPr>
            <a:r>
              <a:rPr sz="1600"/>
              <a:t>✅ Ordered – Items have a defined order</a:t>
            </a:r>
            <a:endParaRPr sz="1600"/>
          </a:p>
          <a:p>
            <a:pPr>
              <a:buFont typeface="Arial" panose="020B0604020202020204"/>
              <a:buChar char="•"/>
            </a:pPr>
            <a:endParaRPr sz="1600"/>
          </a:p>
          <a:p>
            <a:pPr>
              <a:buFont typeface="Arial" panose="020B0604020202020204"/>
              <a:buChar char="•"/>
            </a:pPr>
            <a:r>
              <a:rPr sz="1600"/>
              <a:t>✅ Mutable – Items can be changed</a:t>
            </a:r>
            <a:endParaRPr sz="1600"/>
          </a:p>
          <a:p>
            <a:pPr>
              <a:buFont typeface="Arial" panose="020B0604020202020204"/>
              <a:buChar char="•"/>
            </a:pPr>
            <a:r>
              <a:rPr sz="1600"/>
              <a:t>✅ Allow Duplicates</a:t>
            </a:r>
            <a:endParaRPr sz="1600"/>
          </a:p>
          <a:p>
            <a:pPr>
              <a:buFont typeface="Arial" panose="020B0604020202020204"/>
              <a:buChar char="•"/>
            </a:pPr>
            <a:endParaRPr sz="1600"/>
          </a:p>
          <a:p>
            <a:pPr>
              <a:buFont typeface="Arial" panose="020B0604020202020204"/>
              <a:buChar char="•"/>
            </a:pPr>
            <a:r>
              <a:rPr sz="1600"/>
              <a:t>✅ Can contain mixed data types</a:t>
            </a:r>
            <a:endParaRPr sz="1600"/>
          </a:p>
        </p:txBody>
      </p:sp>
      <p:sp>
        <p:nvSpPr>
          <p:cNvPr id="3" name="Text Box 2"/>
          <p:cNvSpPr txBox="1"/>
          <p:nvPr/>
        </p:nvSpPr>
        <p:spPr>
          <a:xfrm>
            <a:off x="4484370" y="-280035"/>
            <a:ext cx="3731260" cy="6873875"/>
          </a:xfrm>
          <a:prstGeom prst="rect">
            <a:avLst/>
          </a:prstGeom>
        </p:spPr>
        <p:txBody>
          <a:bodyPr wrap="square">
            <a:spAutoFit/>
          </a:bodyPr>
          <a:p>
            <a:pPr>
              <a:spcAft>
                <a:spcPct val="60000"/>
              </a:spcAft>
            </a:pPr>
            <a:r>
              <a:rPr sz="1200" b="1"/>
              <a:t>🔍 Slide 3: Accessing List Elements</a:t>
            </a:r>
            <a:endParaRPr sz="1200" b="1"/>
          </a:p>
          <a:p>
            <a:pPr>
              <a:buFont typeface="Arial" panose="020B0604020202020204"/>
              <a:buChar char="•"/>
            </a:pPr>
            <a:r>
              <a:rPr sz="800"/>
              <a:t>Use indexing (starts from 0):</a:t>
            </a:r>
            <a:endParaRPr sz="800"/>
          </a:p>
          <a:p>
            <a:r>
              <a:rPr sz="800"/>
              <a:t>languages = ['Python', 'C++', 'Java']
print(languages[0])  # Python
</a:t>
            </a:r>
            <a:endParaRPr sz="800"/>
          </a:p>
          <a:p>
            <a:endParaRPr sz="800"/>
          </a:p>
          <a:p>
            <a:pPr>
              <a:buFont typeface="Arial" panose="020B0604020202020204"/>
              <a:buChar char="•"/>
            </a:pPr>
            <a:r>
              <a:rPr sz="800"/>
              <a:t>Negative Indexing:</a:t>
            </a:r>
            <a:endParaRPr sz="800"/>
          </a:p>
          <a:p>
            <a:r>
              <a:rPr sz="800"/>
              <a:t>print(languages[-1])  # Java
print(languages[-3])  # Python
</a:t>
            </a:r>
            <a:endParaRPr sz="800"/>
          </a:p>
          <a:p>
            <a:pPr>
              <a:spcAft>
                <a:spcPct val="60000"/>
              </a:spcAft>
            </a:pPr>
            <a:r>
              <a:rPr sz="1200" b="1"/>
              <a:t>✂️ Slide 4: List Slicing</a:t>
            </a:r>
            <a:endParaRPr sz="1200" b="1"/>
          </a:p>
          <a:p>
            <a:r>
              <a:rPr sz="800"/>
              <a:t>my_list = ['p', 'r', 'o', 'g', 'r', 'a', 'm']
print(my_list[2:5])   # ['o', 'g', 'r']
print(my_list[:3])    # ['p', 'r', 'o']
print(my_list[5:])    # ['a', 'm']
</a:t>
            </a:r>
            <a:endParaRPr sz="800"/>
          </a:p>
          <a:p>
            <a:pPr>
              <a:spcAft>
                <a:spcPct val="60000"/>
              </a:spcAft>
            </a:pPr>
            <a:r>
              <a:rPr sz="1200" b="1"/>
              <a:t>➕ Slide 5: Adding Elements to a List</a:t>
            </a:r>
            <a:endParaRPr sz="1200" b="1"/>
          </a:p>
          <a:p>
            <a:pPr>
              <a:buFont typeface="Arial" panose="020B0604020202020204"/>
              <a:buChar char="•"/>
            </a:pPr>
            <a:r>
              <a:rPr sz="800"/>
              <a:t>append() – Add at end</a:t>
            </a:r>
            <a:endParaRPr sz="800"/>
          </a:p>
          <a:p>
            <a:pPr>
              <a:buFont typeface="Arial" panose="020B0604020202020204"/>
              <a:buChar char="•"/>
            </a:pPr>
            <a:endParaRPr sz="800"/>
          </a:p>
          <a:p>
            <a:pPr>
              <a:buFont typeface="Arial" panose="020B0604020202020204"/>
              <a:buChar char="•"/>
            </a:pPr>
            <a:r>
              <a:rPr sz="800"/>
              <a:t>insert(index, value) – Add at position</a:t>
            </a:r>
            <a:endParaRPr sz="800"/>
          </a:p>
          <a:p>
            <a:pPr>
              <a:buFont typeface="Arial" panose="020B0604020202020204"/>
              <a:buChar char="•"/>
            </a:pPr>
            <a:endParaRPr sz="800"/>
          </a:p>
          <a:p>
            <a:pPr>
              <a:buFont typeface="Arial" panose="020B0604020202020204"/>
              <a:buChar char="•"/>
            </a:pPr>
            <a:r>
              <a:rPr sz="800"/>
              <a:t>extend(iterable) – Merge with another iterable</a:t>
            </a:r>
            <a:endParaRPr sz="800"/>
          </a:p>
          <a:p>
            <a:r>
              <a:rPr sz="800"/>
              <a:t>fruits = ['apple']
fruits.append('banana')
fruits.insert(1, 'orange')
</a:t>
            </a:r>
            <a:endParaRPr sz="800"/>
          </a:p>
          <a:p>
            <a:pPr>
              <a:spcAft>
                <a:spcPct val="60000"/>
              </a:spcAft>
            </a:pPr>
            <a:r>
              <a:rPr sz="1200" b="1"/>
              <a:t>🔁 Slide 6: Updating and Changing Elements</a:t>
            </a:r>
            <a:endParaRPr sz="1200" b="1"/>
          </a:p>
          <a:p>
            <a:pPr>
              <a:buFont typeface="Arial" panose="020B0604020202020204"/>
              <a:buChar char="•"/>
            </a:pPr>
            <a:r>
              <a:rPr sz="800"/>
              <a:t>Change by assigning new value using index</a:t>
            </a:r>
            <a:endParaRPr sz="800"/>
          </a:p>
          <a:p>
            <a:r>
              <a:rPr sz="800"/>
              <a:t>python</a:t>
            </a:r>
            <a:endParaRPr sz="800"/>
          </a:p>
          <a:p>
            <a:r>
              <a:rPr sz="800"/>
              <a:t>CopyEdit</a:t>
            </a:r>
            <a:endParaRPr sz="800"/>
          </a:p>
          <a:p>
            <a:r>
              <a:rPr sz="800"/>
              <a:t>colors = ['Red', 'Green']
colors[0] = 'Blue'
</a:t>
            </a:r>
            <a:endParaRPr sz="800"/>
          </a:p>
          <a:p>
            <a:pPr>
              <a:spcAft>
                <a:spcPct val="60000"/>
              </a:spcAft>
            </a:pPr>
            <a:r>
              <a:rPr sz="1200" b="1"/>
              <a:t>🗑️ Slide 7: Removing Elements</a:t>
            </a:r>
            <a:endParaRPr sz="1200" b="1"/>
          </a:p>
          <a:p>
            <a:pPr>
              <a:buFont typeface="Arial" panose="020B0604020202020204"/>
              <a:buChar char="•"/>
            </a:pPr>
            <a:r>
              <a:rPr sz="800"/>
              <a:t>remove(value) – Delete specific value</a:t>
            </a:r>
            <a:endParaRPr sz="800"/>
          </a:p>
          <a:p>
            <a:pPr>
              <a:buFont typeface="Arial" panose="020B0604020202020204"/>
              <a:buChar char="•"/>
            </a:pPr>
            <a:endParaRPr sz="800"/>
          </a:p>
          <a:p>
            <a:pPr>
              <a:buFont typeface="Arial" panose="020B0604020202020204"/>
              <a:buChar char="•"/>
            </a:pPr>
            <a:r>
              <a:rPr sz="800"/>
              <a:t>del – Delete by index or range</a:t>
            </a:r>
            <a:endParaRPr sz="800"/>
          </a:p>
          <a:p>
            <a:endParaRPr sz="800"/>
          </a:p>
          <a:p>
            <a:r>
              <a:rPr sz="800"/>
              <a:t>del names[1:3]
</a:t>
            </a:r>
            <a:endParaRPr sz="800"/>
          </a:p>
          <a:p>
            <a:pPr>
              <a:spcAft>
                <a:spcPct val="60000"/>
              </a:spcAft>
            </a:pPr>
            <a:r>
              <a:rPr sz="1200" b="1"/>
              <a:t>📏 Slide 8: List Length and Iteration</a:t>
            </a:r>
            <a:endParaRPr sz="1200" b="1"/>
          </a:p>
          <a:p>
            <a:pPr>
              <a:buFont typeface="Arial" panose="020B0604020202020204"/>
              <a:buChar char="•"/>
            </a:pPr>
            <a:r>
              <a:rPr sz="800"/>
              <a:t>Get length: len(list)</a:t>
            </a:r>
            <a:endParaRPr sz="800"/>
          </a:p>
          <a:p>
            <a:pPr>
              <a:buFont typeface="Arial" panose="020B0604020202020204"/>
              <a:buChar char="•"/>
            </a:pPr>
            <a:endParaRPr sz="800"/>
          </a:p>
          <a:p>
            <a:pPr>
              <a:buFont typeface="Arial" panose="020B0604020202020204"/>
              <a:buChar char="•"/>
            </a:pPr>
            <a:r>
              <a:rPr sz="800"/>
              <a:t>Loop through list:</a:t>
            </a:r>
            <a:endParaRPr sz="800"/>
          </a:p>
          <a:p>
            <a:r>
              <a:rPr sz="800"/>
              <a:t>for fruit in fruits:
    print(fruit)</a:t>
            </a:r>
            <a:endParaRPr sz="1200" b="1"/>
          </a:p>
        </p:txBody>
      </p:sp>
      <p:graphicFrame>
        <p:nvGraphicFramePr>
          <p:cNvPr id="4" name="Table 3"/>
          <p:cNvGraphicFramePr/>
          <p:nvPr>
            <p:custDataLst>
              <p:tags r:id="rId1"/>
            </p:custDataLst>
          </p:nvPr>
        </p:nvGraphicFramePr>
        <p:xfrm>
          <a:off x="7538720" y="52070"/>
          <a:ext cx="4443095" cy="2011680"/>
        </p:xfrm>
        <a:graphic>
          <a:graphicData uri="http://schemas.openxmlformats.org/drawingml/2006/table">
            <a:tbl>
              <a:tblPr/>
              <a:tblGrid>
                <a:gridCol w="533400"/>
                <a:gridCol w="390969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append()</a:t>
                      </a:r>
                      <a:endParaRPr sz="1100"/>
                    </a:p>
                  </a:txBody>
                  <a:tcPr marL="0" marR="0" marT="0" marB="0" anchor="ctr" anchorCtr="0">
                    <a:lnL>
                      <a:noFill/>
                    </a:lnL>
                    <a:lnR>
                      <a:noFill/>
                    </a:lnR>
                    <a:lnT>
                      <a:noFill/>
                    </a:lnT>
                    <a:lnB>
                      <a:noFill/>
                    </a:lnB>
                    <a:noFill/>
                  </a:tcPr>
                </a:tc>
                <a:tc>
                  <a:txBody>
                    <a:bodyPr/>
                    <a:p>
                      <a:r>
                        <a:rPr sz="1100"/>
                        <a:t>Add to end</a:t>
                      </a:r>
                      <a:endParaRPr sz="1100"/>
                    </a:p>
                  </a:txBody>
                  <a:tcPr marL="0" marR="0" marT="0" marB="0" anchor="ctr" anchorCtr="0">
                    <a:lnL>
                      <a:noFill/>
                    </a:lnL>
                    <a:lnR>
                      <a:noFill/>
                    </a:lnR>
                    <a:lnT>
                      <a:noFill/>
                    </a:lnT>
                    <a:lnB>
                      <a:noFill/>
                    </a:lnB>
                    <a:noFill/>
                  </a:tcPr>
                </a:tc>
              </a:tr>
              <a:tr h="0">
                <a:tc>
                  <a:txBody>
                    <a:bodyPr/>
                    <a:p>
                      <a:r>
                        <a:rPr sz="1100"/>
                        <a:t>insert()</a:t>
                      </a:r>
                      <a:endParaRPr sz="1100"/>
                    </a:p>
                  </a:txBody>
                  <a:tcPr marL="0" marR="0" marT="0" marB="0" anchor="ctr" anchorCtr="0">
                    <a:lnL>
                      <a:noFill/>
                    </a:lnL>
                    <a:lnR>
                      <a:noFill/>
                    </a:lnR>
                    <a:lnT>
                      <a:noFill/>
                    </a:lnT>
                    <a:lnB>
                      <a:noFill/>
                    </a:lnB>
                    <a:noFill/>
                  </a:tcPr>
                </a:tc>
                <a:tc>
                  <a:txBody>
                    <a:bodyPr/>
                    <a:p>
                      <a:r>
                        <a:rPr sz="1100"/>
                        <a:t>Insert at index</a:t>
                      </a:r>
                      <a:endParaRPr sz="1100"/>
                    </a:p>
                  </a:txBody>
                  <a:tcPr marL="0" marR="0" marT="0" marB="0" anchor="ctr" anchorCtr="0">
                    <a:lnL>
                      <a:noFill/>
                    </a:lnL>
                    <a:lnR>
                      <a:noFill/>
                    </a:lnR>
                    <a:lnT>
                      <a:noFill/>
                    </a:lnT>
                    <a:lnB>
                      <a:noFill/>
                    </a:lnB>
                    <a:noFill/>
                  </a:tcPr>
                </a:tc>
              </a:tr>
              <a:tr h="0">
                <a:tc>
                  <a:txBody>
                    <a:bodyPr/>
                    <a:p>
                      <a:r>
                        <a:rPr sz="1100"/>
                        <a:t>remove()</a:t>
                      </a:r>
                      <a:endParaRPr sz="1100"/>
                    </a:p>
                  </a:txBody>
                  <a:tcPr marL="0" marR="0" marT="0" marB="0" anchor="ctr" anchorCtr="0">
                    <a:lnL>
                      <a:noFill/>
                    </a:lnL>
                    <a:lnR>
                      <a:noFill/>
                    </a:lnR>
                    <a:lnT>
                      <a:noFill/>
                    </a:lnT>
                    <a:lnB>
                      <a:noFill/>
                    </a:lnB>
                    <a:noFill/>
                  </a:tcPr>
                </a:tc>
                <a:tc>
                  <a:txBody>
                    <a:bodyPr/>
                    <a:p>
                      <a:r>
                        <a:rPr sz="1100"/>
                        <a:t>Remove value</a:t>
                      </a:r>
                      <a:endParaRPr sz="1100"/>
                    </a:p>
                  </a:txBody>
                  <a:tcPr marL="0" marR="0" marT="0" marB="0" anchor="ctr" anchorCtr="0">
                    <a:lnL>
                      <a:noFill/>
                    </a:lnL>
                    <a:lnR>
                      <a:noFill/>
                    </a:lnR>
                    <a:lnT>
                      <a:noFill/>
                    </a:lnT>
                    <a:lnB>
                      <a:noFill/>
                    </a:lnB>
                    <a:noFill/>
                  </a:tcPr>
                </a:tc>
              </a:tr>
              <a:tr h="0">
                <a:tc>
                  <a:txBody>
                    <a:bodyPr/>
                    <a:p>
                      <a:r>
                        <a:rPr sz="1100"/>
                        <a:t>extend()</a:t>
                      </a:r>
                      <a:endParaRPr sz="1100"/>
                    </a:p>
                  </a:txBody>
                  <a:tcPr marL="0" marR="0" marT="0" marB="0" anchor="ctr" anchorCtr="0">
                    <a:lnL>
                      <a:noFill/>
                    </a:lnL>
                    <a:lnR>
                      <a:noFill/>
                    </a:lnR>
                    <a:lnT>
                      <a:noFill/>
                    </a:lnT>
                    <a:lnB>
                      <a:noFill/>
                    </a:lnB>
                    <a:noFill/>
                  </a:tcPr>
                </a:tc>
                <a:tc>
                  <a:txBody>
                    <a:bodyPr/>
                    <a:p>
                      <a:r>
                        <a:rPr sz="1100"/>
                        <a:t>Add items from iterable</a:t>
                      </a:r>
                      <a:endParaRPr sz="1100"/>
                    </a:p>
                  </a:txBody>
                  <a:tcPr marL="0" marR="0" marT="0" marB="0" anchor="ctr" anchorCtr="0">
                    <a:lnL>
                      <a:noFill/>
                    </a:lnL>
                    <a:lnR>
                      <a:noFill/>
                    </a:lnR>
                    <a:lnT>
                      <a:noFill/>
                    </a:lnT>
                    <a:lnB>
                      <a:noFill/>
                    </a:lnB>
                    <a:noFill/>
                  </a:tcPr>
                </a:tc>
              </a:tr>
              <a:tr h="0">
                <a:tc>
                  <a:txBody>
                    <a:bodyPr/>
                    <a:p>
                      <a:r>
                        <a:rPr sz="1100"/>
                        <a:t>pop()</a:t>
                      </a:r>
                      <a:endParaRPr sz="1100"/>
                    </a:p>
                  </a:txBody>
                  <a:tcPr marL="0" marR="0" marT="0" marB="0" anchor="ctr" anchorCtr="0">
                    <a:lnL>
                      <a:noFill/>
                    </a:lnL>
                    <a:lnR>
                      <a:noFill/>
                    </a:lnR>
                    <a:lnT>
                      <a:noFill/>
                    </a:lnT>
                    <a:lnB>
                      <a:noFill/>
                    </a:lnB>
                    <a:noFill/>
                  </a:tcPr>
                </a:tc>
                <a:tc>
                  <a:txBody>
                    <a:bodyPr/>
                    <a:p>
                      <a:r>
                        <a:rPr sz="1100"/>
                        <a:t>Remove and return item by index</a:t>
                      </a:r>
                      <a:endParaRPr sz="1100"/>
                    </a:p>
                  </a:txBody>
                  <a:tcPr marL="0" marR="0" marT="0" marB="0" anchor="ctr" anchorCtr="0">
                    <a:lnL>
                      <a:noFill/>
                    </a:lnL>
                    <a:lnR>
                      <a:noFill/>
                    </a:lnR>
                    <a:lnT>
                      <a:noFill/>
                    </a:lnT>
                    <a:lnB>
                      <a:noFill/>
                    </a:lnB>
                    <a:noFill/>
                  </a:tcPr>
                </a:tc>
              </a:tr>
              <a:tr h="0">
                <a:tc>
                  <a:txBody>
                    <a:bodyPr/>
                    <a:p>
                      <a:r>
                        <a:rPr sz="1100"/>
                        <a:t>clear()</a:t>
                      </a:r>
                      <a:endParaRPr sz="1100"/>
                    </a:p>
                  </a:txBody>
                  <a:tcPr marL="0" marR="0" marT="0" marB="0" anchor="ctr" anchorCtr="0">
                    <a:lnL>
                      <a:noFill/>
                    </a:lnL>
                    <a:lnR>
                      <a:noFill/>
                    </a:lnR>
                    <a:lnT>
                      <a:noFill/>
                    </a:lnT>
                    <a:lnB>
                      <a:noFill/>
                    </a:lnB>
                    <a:noFill/>
                  </a:tcPr>
                </a:tc>
                <a:tc>
                  <a:txBody>
                    <a:bodyPr/>
                    <a:p>
                      <a:r>
                        <a:rPr sz="1100"/>
                        <a:t>Remove all elements</a:t>
                      </a:r>
                      <a:endParaRPr sz="1100"/>
                    </a:p>
                  </a:txBody>
                  <a:tcPr marL="0" marR="0" marT="0" marB="0" anchor="ctr" anchorCtr="0">
                    <a:lnL>
                      <a:noFill/>
                    </a:lnL>
                    <a:lnR>
                      <a:noFill/>
                    </a:lnR>
                    <a:lnT>
                      <a:noFill/>
                    </a:lnT>
                    <a:lnB>
                      <a:noFill/>
                    </a:lnB>
                    <a:noFill/>
                  </a:tcPr>
                </a:tc>
              </a:tr>
              <a:tr h="0">
                <a:tc>
                  <a:txBody>
                    <a:bodyPr/>
                    <a:p>
                      <a:r>
                        <a:rPr sz="1100"/>
                        <a:t>index()</a:t>
                      </a:r>
                      <a:endParaRPr sz="1100"/>
                    </a:p>
                  </a:txBody>
                  <a:tcPr marL="0" marR="0" marT="0" marB="0" anchor="ctr" anchorCtr="0">
                    <a:lnL>
                      <a:noFill/>
                    </a:lnL>
                    <a:lnR>
                      <a:noFill/>
                    </a:lnR>
                    <a:lnT>
                      <a:noFill/>
                    </a:lnT>
                    <a:lnB>
                      <a:noFill/>
                    </a:lnB>
                    <a:noFill/>
                  </a:tcPr>
                </a:tc>
                <a:tc>
                  <a:txBody>
                    <a:bodyPr/>
                    <a:p>
                      <a:r>
                        <a:rPr sz="1100"/>
                        <a:t>First index of value</a:t>
                      </a:r>
                      <a:endParaRPr sz="1100"/>
                    </a:p>
                  </a:txBody>
                  <a:tcPr marL="0" marR="0" marT="0" marB="0" anchor="ctr" anchorCtr="0">
                    <a:lnL>
                      <a:noFill/>
                    </a:lnL>
                    <a:lnR>
                      <a:noFill/>
                    </a:lnR>
                    <a:lnT>
                      <a:noFill/>
                    </a:lnT>
                    <a:lnB>
                      <a:noFill/>
                    </a:lnB>
                    <a:noFill/>
                  </a:tcPr>
                </a:tc>
              </a:tr>
              <a:tr h="0">
                <a:tc>
                  <a:txBody>
                    <a:bodyPr/>
                    <a:p>
                      <a:r>
                        <a:rPr sz="1100"/>
                        <a:t>count()</a:t>
                      </a:r>
                      <a:endParaRPr sz="1100"/>
                    </a:p>
                  </a:txBody>
                  <a:tcPr marL="0" marR="0" marT="0" marB="0" anchor="ctr" anchorCtr="0">
                    <a:lnL>
                      <a:noFill/>
                    </a:lnL>
                    <a:lnR>
                      <a:noFill/>
                    </a:lnR>
                    <a:lnT>
                      <a:noFill/>
                    </a:lnT>
                    <a:lnB>
                      <a:noFill/>
                    </a:lnB>
                    <a:noFill/>
                  </a:tcPr>
                </a:tc>
                <a:tc>
                  <a:txBody>
                    <a:bodyPr/>
                    <a:p>
                      <a:r>
                        <a:rPr sz="1100"/>
                        <a:t>Count occurrences</a:t>
                      </a:r>
                      <a:endParaRPr sz="1100"/>
                    </a:p>
                  </a:txBody>
                  <a:tcPr marL="0" marR="0" marT="0" marB="0" anchor="ctr" anchorCtr="0">
                    <a:lnL>
                      <a:noFill/>
                    </a:lnL>
                    <a:lnR>
                      <a:noFill/>
                    </a:lnR>
                    <a:lnT>
                      <a:noFill/>
                    </a:lnT>
                    <a:lnB>
                      <a:noFill/>
                    </a:lnB>
                    <a:noFill/>
                  </a:tcPr>
                </a:tc>
              </a:tr>
              <a:tr h="0">
                <a:tc>
                  <a:txBody>
                    <a:bodyPr/>
                    <a:p>
                      <a:r>
                        <a:rPr sz="1100"/>
                        <a:t>sort()</a:t>
                      </a:r>
                      <a:endParaRPr sz="1100"/>
                    </a:p>
                  </a:txBody>
                  <a:tcPr marL="0" marR="0" marT="0" marB="0" anchor="ctr" anchorCtr="0">
                    <a:lnL>
                      <a:noFill/>
                    </a:lnL>
                    <a:lnR>
                      <a:noFill/>
                    </a:lnR>
                    <a:lnT>
                      <a:noFill/>
                    </a:lnT>
                    <a:lnB>
                      <a:noFill/>
                    </a:lnB>
                    <a:noFill/>
                  </a:tcPr>
                </a:tc>
                <a:tc>
                  <a:txBody>
                    <a:bodyPr/>
                    <a:p>
                      <a:r>
                        <a:rPr sz="1100"/>
                        <a:t>Sort list</a:t>
                      </a:r>
                      <a:endParaRPr sz="1100"/>
                    </a:p>
                  </a:txBody>
                  <a:tcPr marL="0" marR="0" marT="0" marB="0" anchor="ctr" anchorCtr="0">
                    <a:lnL>
                      <a:noFill/>
                    </a:lnL>
                    <a:lnR>
                      <a:noFill/>
                    </a:lnR>
                    <a:lnT>
                      <a:noFill/>
                    </a:lnT>
                    <a:lnB>
                      <a:noFill/>
                    </a:lnB>
                    <a:noFill/>
                  </a:tcPr>
                </a:tc>
              </a:tr>
              <a:tr h="0">
                <a:tc>
                  <a:txBody>
                    <a:bodyPr/>
                    <a:p>
                      <a:r>
                        <a:rPr sz="1100"/>
                        <a:t>reverse()</a:t>
                      </a:r>
                      <a:endParaRPr sz="1100"/>
                    </a:p>
                  </a:txBody>
                  <a:tcPr marL="0" marR="0" marT="0" marB="0" anchor="ctr" anchorCtr="0">
                    <a:lnL>
                      <a:noFill/>
                    </a:lnL>
                    <a:lnR>
                      <a:noFill/>
                    </a:lnR>
                    <a:lnT>
                      <a:noFill/>
                    </a:lnT>
                    <a:lnB>
                      <a:noFill/>
                    </a:lnB>
                    <a:noFill/>
                  </a:tcPr>
                </a:tc>
                <a:tc>
                  <a:txBody>
                    <a:bodyPr/>
                    <a:p>
                      <a:r>
                        <a:rPr sz="1100"/>
                        <a:t>Reverse order</a:t>
                      </a:r>
                      <a:endParaRPr sz="1100"/>
                    </a:p>
                  </a:txBody>
                  <a:tcPr marL="0" marR="0" marT="0" marB="0" anchor="ctr" anchorCtr="0">
                    <a:lnL>
                      <a:noFill/>
                    </a:lnL>
                    <a:lnR>
                      <a:noFill/>
                    </a:lnR>
                    <a:lnT>
                      <a:noFill/>
                    </a:lnT>
                    <a:lnB>
                      <a:noFill/>
                    </a:lnB>
                    <a:noFill/>
                  </a:tcPr>
                </a:tc>
              </a:tr>
              <a:tr h="0">
                <a:tc>
                  <a:txBody>
                    <a:bodyPr/>
                    <a:p>
                      <a:r>
                        <a:rPr sz="1100"/>
                        <a:t>copy()</a:t>
                      </a:r>
                      <a:endParaRPr sz="1100"/>
                    </a:p>
                  </a:txBody>
                  <a:tcPr marL="0" marR="0" marT="0" marB="0" anchor="ctr" anchorCtr="0">
                    <a:lnL>
                      <a:noFill/>
                    </a:lnL>
                    <a:lnR>
                      <a:noFill/>
                    </a:lnR>
                    <a:lnT>
                      <a:noFill/>
                    </a:lnT>
                    <a:lnB>
                      <a:noFill/>
                    </a:lnB>
                    <a:noFill/>
                  </a:tcPr>
                </a:tc>
                <a:tc>
                  <a:txBody>
                    <a:bodyPr/>
                    <a:p>
                      <a:r>
                        <a:rPr sz="1100"/>
                        <a:t>Shallow copy of list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7663815" y="2825750"/>
            <a:ext cx="4528185" cy="1876425"/>
          </a:xfrm>
          <a:prstGeom prst="rect">
            <a:avLst/>
          </a:prstGeom>
        </p:spPr>
        <p:txBody>
          <a:bodyPr wrap="square">
            <a:spAutoFit/>
          </a:bodyPr>
          <a:p>
            <a:r>
              <a:rPr sz="2000" b="1"/>
              <a:t>📌 Slide 10: Extra Features (Optional)</a:t>
            </a:r>
            <a:endParaRPr sz="2000" b="1"/>
          </a:p>
          <a:p>
            <a:pPr>
              <a:buFont typeface="Arial" panose="020B0604020202020204"/>
              <a:buChar char="•"/>
            </a:pPr>
            <a:r>
              <a:rPr sz="1600"/>
              <a:t>list() function to convert other types</a:t>
            </a:r>
            <a:endParaRPr sz="1600"/>
          </a:p>
          <a:p>
            <a:pPr>
              <a:buFont typeface="Arial" panose="020B0604020202020204"/>
              <a:buChar char="•"/>
            </a:pPr>
            <a:endParaRPr sz="1600"/>
          </a:p>
          <a:p>
            <a:pPr>
              <a:buFont typeface="Arial" panose="020B0604020202020204"/>
              <a:buChar char="•"/>
            </a:pPr>
            <a:r>
              <a:rPr sz="1600"/>
              <a:t>List Comprehension:</a:t>
            </a:r>
            <a:endParaRPr sz="1600"/>
          </a:p>
          <a:p>
            <a:r>
              <a:rPr sz="1600"/>
              <a:t>squares = [x*x for x inrange(5)]
</a:t>
            </a:r>
            <a:endParaRPr sz="1600"/>
          </a:p>
          <a:p>
            <a:pPr>
              <a:buFont typeface="Arial" panose="020B0604020202020204"/>
              <a:buChar char="•"/>
            </a:pPr>
            <a:r>
              <a:rPr sz="1600"/>
              <a:t>enumerate() – Add index while looping</a:t>
            </a:r>
            <a:endParaRPr sz="1600"/>
          </a:p>
        </p:txBody>
      </p:sp>
      <p:sp>
        <p:nvSpPr>
          <p:cNvPr id="6" name="Text Box 5"/>
          <p:cNvSpPr txBox="1"/>
          <p:nvPr/>
        </p:nvSpPr>
        <p:spPr>
          <a:xfrm>
            <a:off x="5660390" y="5968365"/>
            <a:ext cx="6530975" cy="368300"/>
          </a:xfrm>
          <a:prstGeom prst="rect">
            <a:avLst/>
          </a:prstGeom>
          <a:noFill/>
        </p:spPr>
        <p:txBody>
          <a:bodyPr wrap="square" rtlCol="0" anchor="t">
            <a:spAutoFit/>
          </a:bodyPr>
          <a:p>
            <a:r>
              <a:rPr lang="en-US" altLang="en-US"/>
              <a:t>https://github.com/pik1989/PythonforDS/blob/main/Lists.ipynb</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243205"/>
            <a:ext cx="5080000" cy="5507990"/>
          </a:xfrm>
          <a:prstGeom prst="rect">
            <a:avLst/>
          </a:prstGeom>
        </p:spPr>
        <p:txBody>
          <a:bodyPr>
            <a:spAutoFit/>
          </a:bodyPr>
          <a:p>
            <a:pPr marL="0" indent="0">
              <a:spcBef>
                <a:spcPts val="500"/>
              </a:spcBef>
              <a:spcAft>
                <a:spcPts val="600"/>
              </a:spcAft>
            </a:pPr>
            <a:r>
              <a:rPr sz="1600" b="0" i="0">
                <a:latin typeface="Arial" panose="020B0604020202020204" pitchFamily="34" charset="0"/>
                <a:ea typeface="system-ui"/>
                <a:cs typeface="Arial" panose="020B0604020202020204" pitchFamily="34" charset="0"/>
              </a:rPr>
              <a:t>Description</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sz="1600" b="0" i="0">
                <a:latin typeface="Arial" panose="020B0604020202020204" pitchFamily="34" charset="0"/>
                <a:ea typeface="system-ui"/>
                <a:cs typeface="Arial" panose="020B0604020202020204" pitchFamily="34" charset="0"/>
              </a:rPr>
              <a:t>Remove SPSS from input_list=['SAS', 'R', 'PYTHON', 'SPSS'] and add 'SPARK' in its place.</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Description</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Convert a list ['Pythons syntax is easy to learn', 'Pythons syntax is very clear'] to a string using ‘&amp;’. The sample output of this string will be: Pythons syntax is easy to learn &amp; Pythons syntax is very clear</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Note that there is a space on both sides of '&amp;' (as usual in English sentences).</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How will I extract Python from the nested list</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input_list = [['SAS','R'],['Tableau','SQL'],['Python','Java']]</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18870" y="475615"/>
            <a:ext cx="7517130" cy="5414645"/>
          </a:xfrm>
          <a:prstGeom prst="rect">
            <a:avLst/>
          </a:prstGeom>
        </p:spPr>
        <p:txBody>
          <a:bodyPr wrap="square">
            <a:spAutoFit/>
          </a:bodyPr>
          <a:p>
            <a:pPr>
              <a:spcAft>
                <a:spcPct val="60000"/>
              </a:spcAft>
            </a:pPr>
            <a:r>
              <a:rPr sz="2200" b="1"/>
              <a:t>🔢 1. List Practice Questions</a:t>
            </a:r>
            <a:endParaRPr sz="2200" b="1"/>
          </a:p>
          <a:p>
            <a:pPr>
              <a:spcAft>
                <a:spcPct val="60000"/>
              </a:spcAft>
            </a:pPr>
            <a:endParaRPr sz="2200" b="1"/>
          </a:p>
          <a:p>
            <a:pPr>
              <a:buAutoNum type="arabicPeriod"/>
            </a:pPr>
            <a:r>
              <a:rPr sz="1600"/>
              <a:t>📋 Grocery List App:</a:t>
            </a:r>
            <a:endParaRPr sz="1600"/>
          </a:p>
          <a:p>
            <a:r>
              <a:rPr sz="1600"/>
              <a:t> Create a program to maintain a grocery list. Allow users to add, remove, and view items from the list.</a:t>
            </a:r>
            <a:endParaRPr sz="1600"/>
          </a:p>
          <a:p>
            <a:endParaRPr sz="1600"/>
          </a:p>
          <a:p>
            <a:pPr>
              <a:buAutoNum type="arabicPeriod"/>
            </a:pPr>
            <a:r>
              <a:rPr sz="1600"/>
              <a:t>📦 Shipment Tracker:</a:t>
            </a:r>
            <a:endParaRPr sz="1600"/>
          </a:p>
          <a:p>
            <a:r>
              <a:rPr sz="1600"/>
              <a:t> Given a list of product delivery dates, filter only the delayed shipments (i.e., date &gt; today).</a:t>
            </a:r>
            <a:endParaRPr sz="1600"/>
          </a:p>
          <a:p>
            <a:endParaRPr sz="1600"/>
          </a:p>
          <a:p>
            <a:pPr>
              <a:buAutoNum type="arabicPeriod"/>
            </a:pPr>
            <a:r>
              <a:rPr sz="1600"/>
              <a:t>🎞️ Recent Movies Watchlist:</a:t>
            </a:r>
            <a:endParaRPr sz="1600"/>
          </a:p>
          <a:p>
            <a:r>
              <a:rPr sz="1600"/>
              <a:t> From a list of movies watched by a user, remove duplicates while preserving order.</a:t>
            </a:r>
            <a:endParaRPr sz="1600"/>
          </a:p>
          <a:p>
            <a:endParaRPr sz="1600"/>
          </a:p>
          <a:p>
            <a:pPr>
              <a:buAutoNum type="arabicPeriod"/>
            </a:pPr>
            <a:r>
              <a:rPr sz="1600"/>
              <a:t>📊 Sales Data Analysis:</a:t>
            </a:r>
            <a:endParaRPr sz="1600"/>
          </a:p>
          <a:p>
            <a:r>
              <a:rPr sz="1600"/>
              <a:t> Given a list of daily sales numbers, calculate the average, max, and min sales.</a:t>
            </a:r>
            <a:endParaRPr sz="1600"/>
          </a:p>
          <a:p>
            <a:endParaRPr sz="1600"/>
          </a:p>
          <a:p>
            <a:pPr>
              <a:buAutoNum type="arabicPeriod"/>
            </a:pPr>
            <a:r>
              <a:rPr sz="1600"/>
              <a:t>🧳 Packing Helper:</a:t>
            </a:r>
            <a:endParaRPr sz="1600"/>
          </a:p>
          <a:p>
            <a:r>
              <a:rPr sz="1600"/>
              <a:t> Given a list of travel items, create separate lists for clothing, electronics, and toiletries based on keywords.</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67155" y="229235"/>
            <a:ext cx="7268845" cy="5168265"/>
          </a:xfrm>
          <a:prstGeom prst="rect">
            <a:avLst/>
          </a:prstGeom>
        </p:spPr>
        <p:txBody>
          <a:bodyPr wrap="square">
            <a:spAutoFit/>
          </a:bodyPr>
          <a:p>
            <a:pPr>
              <a:spcAft>
                <a:spcPct val="60000"/>
              </a:spcAft>
            </a:pPr>
            <a:r>
              <a:rPr sz="2200" b="1"/>
              <a:t>🔢 List – Interview Questions</a:t>
            </a:r>
            <a:endParaRPr sz="2200" b="1"/>
          </a:p>
          <a:p>
            <a:pPr>
              <a:spcAft>
                <a:spcPct val="60000"/>
              </a:spcAft>
            </a:pPr>
            <a:endParaRPr sz="2200" b="1"/>
          </a:p>
          <a:p>
            <a:pPr>
              <a:buAutoNum type="arabicPeriod"/>
            </a:pPr>
            <a:r>
              <a:rPr sz="1600"/>
              <a:t>❓ How is a list different from an array in other languages?</a:t>
            </a:r>
            <a:endParaRPr sz="1600"/>
          </a:p>
          <a:p>
            <a:pPr>
              <a:buAutoNum type="arabicPeriod"/>
            </a:pPr>
            <a:endParaRPr sz="1600"/>
          </a:p>
          <a:p>
            <a:pPr>
              <a:buAutoNum type="arabicPeriod"/>
            </a:pPr>
            <a:r>
              <a:rPr sz="1600"/>
              <a:t>❓ What is the time complexity of inserting and deleting elements in a list?</a:t>
            </a:r>
            <a:endParaRPr sz="1600"/>
          </a:p>
          <a:p>
            <a:pPr>
              <a:buAutoNum type="arabicPeriod"/>
            </a:pPr>
            <a:endParaRPr sz="1600"/>
          </a:p>
          <a:p>
            <a:pPr>
              <a:buAutoNum type="arabicPeriod"/>
            </a:pPr>
            <a:r>
              <a:rPr sz="1600"/>
              <a:t>❓ How can you remove duplicates from a list while maintaining order?</a:t>
            </a:r>
            <a:endParaRPr sz="1600"/>
          </a:p>
          <a:p>
            <a:pPr>
              <a:buAutoNum type="arabicPeriod"/>
            </a:pPr>
            <a:endParaRPr sz="1600"/>
          </a:p>
          <a:p>
            <a:pPr>
              <a:buAutoNum type="arabicPeriod"/>
            </a:pPr>
            <a:r>
              <a:rPr sz="1600"/>
              <a:t>❓ How would you reverse a list without using reverse()?</a:t>
            </a:r>
            <a:endParaRPr sz="1600"/>
          </a:p>
          <a:p>
            <a:pPr>
              <a:buAutoNum type="arabicPeriod"/>
            </a:pPr>
            <a:endParaRPr sz="1600"/>
          </a:p>
          <a:p>
            <a:pPr>
              <a:buAutoNum type="arabicPeriod"/>
            </a:pPr>
            <a:r>
              <a:rPr sz="1600"/>
              <a:t>❓ How do list comprehensions work? Write one to square even numbers from 1 to 10.</a:t>
            </a:r>
            <a:endParaRPr sz="1600"/>
          </a:p>
          <a:p>
            <a:pPr>
              <a:buAutoNum type="arabicPeriod"/>
            </a:pPr>
            <a:endParaRPr sz="1600"/>
          </a:p>
          <a:p>
            <a:pPr>
              <a:buAutoNum type="arabicPeriod"/>
            </a:pPr>
            <a:r>
              <a:rPr sz="1600"/>
              <a:t>❓ How do lists behave when passed to functions — by value or by reference?</a:t>
            </a:r>
            <a:endParaRPr sz="1600"/>
          </a:p>
          <a:p>
            <a:pPr>
              <a:buAutoNum type="arabicPeriod"/>
            </a:pPr>
            <a:endParaRPr sz="1600"/>
          </a:p>
          <a:p>
            <a:pPr>
              <a:buAutoNum type="arabicPeriod"/>
            </a:pPr>
            <a:r>
              <a:rPr sz="1600"/>
              <a:t>❓ How do you deep copy a list of lists?</a:t>
            </a:r>
            <a:endParaRPr sz="1600"/>
          </a:p>
          <a:p>
            <a:pPr>
              <a:buAutoNum type="arabicPeriod"/>
            </a:pPr>
            <a:endParaRPr sz="1600"/>
          </a:p>
          <a:p>
            <a:pPr>
              <a:buAutoNum type="arabicPeriod"/>
            </a:pPr>
            <a:r>
              <a:rPr sz="1600"/>
              <a:t>❓ What is the difference between append(), extend(), and insert()?</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064000" cy="521970"/>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TUPLE</a:t>
            </a:r>
            <a:endPar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Box 2"/>
          <p:cNvSpPr txBox="1"/>
          <p:nvPr/>
        </p:nvSpPr>
        <p:spPr>
          <a:xfrm>
            <a:off x="262890" y="416560"/>
            <a:ext cx="4254500" cy="6318250"/>
          </a:xfrm>
          <a:prstGeom prst="rect">
            <a:avLst/>
          </a:prstGeom>
        </p:spPr>
        <p:txBody>
          <a:bodyPr wrap="square">
            <a:spAutoFit/>
          </a:bodyPr>
          <a:p>
            <a:pPr>
              <a:spcAft>
                <a:spcPct val="60000"/>
              </a:spcAft>
            </a:pPr>
            <a:r>
              <a:rPr sz="1200" b="1"/>
              <a:t>🐍 Slide 1: Introduction to Python Tuples</a:t>
            </a:r>
            <a:endParaRPr sz="1200" b="1"/>
          </a:p>
          <a:p>
            <a:pPr>
              <a:buFont typeface="Arial" panose="020B0604020202020204"/>
              <a:buChar char="•"/>
            </a:pPr>
            <a:r>
              <a:rPr sz="800"/>
              <a:t>A tuple is similar to a list.</a:t>
            </a:r>
            <a:endParaRPr sz="800"/>
          </a:p>
          <a:p>
            <a:pPr>
              <a:buFont typeface="Arial" panose="020B0604020202020204"/>
              <a:buChar char="•"/>
            </a:pPr>
            <a:endParaRPr sz="800"/>
          </a:p>
          <a:p>
            <a:pPr>
              <a:buFont typeface="Arial" panose="020B0604020202020204"/>
              <a:buChar char="•"/>
            </a:pPr>
            <a:r>
              <a:rPr sz="800"/>
              <a:t>Major Difference: Tuples are immutable (cannot be changed after creation).</a:t>
            </a:r>
            <a:endParaRPr sz="800"/>
          </a:p>
          <a:p>
            <a:pPr>
              <a:buFont typeface="Arial" panose="020B0604020202020204"/>
              <a:buChar char="•"/>
            </a:pPr>
            <a:endParaRPr sz="800"/>
          </a:p>
          <a:p>
            <a:pPr>
              <a:buFont typeface="Arial" panose="020B0604020202020204"/>
              <a:buChar char="•"/>
            </a:pPr>
            <a:r>
              <a:rPr sz="800"/>
              <a:t>Defined using parentheses ().</a:t>
            </a:r>
            <a:endParaRPr sz="800"/>
          </a:p>
          <a:p>
            <a:r>
              <a:rPr sz="800"/>
              <a:t>numbers = (1, 2, -5)
print(numbers)
</a:t>
            </a:r>
            <a:endParaRPr sz="800"/>
          </a:p>
          <a:p>
            <a:pPr>
              <a:spcAft>
                <a:spcPct val="60000"/>
              </a:spcAft>
            </a:pPr>
            <a:r>
              <a:rPr sz="1200" b="1"/>
              <a:t>🛠️ Slide 2: Creating Tuples</a:t>
            </a:r>
            <a:endParaRPr sz="1200" b="1"/>
          </a:p>
          <a:p>
            <a:pPr>
              <a:buFont typeface="Arial" panose="020B0604020202020204"/>
              <a:buChar char="•"/>
            </a:pPr>
            <a:r>
              <a:rPr sz="800"/>
              <a:t>With parentheses:</a:t>
            </a:r>
            <a:endParaRPr sz="800"/>
          </a:p>
          <a:p>
            <a:r>
              <a:rPr sz="800"/>
              <a:t>tup = ('a', 'b', 'c')</a:t>
            </a:r>
            <a:endParaRPr sz="800"/>
          </a:p>
          <a:p>
            <a:endParaRPr sz="800"/>
          </a:p>
          <a:p>
            <a:pPr>
              <a:buFont typeface="Arial" panose="020B0604020202020204"/>
              <a:buChar char="•"/>
            </a:pPr>
            <a:r>
              <a:rPr sz="800"/>
              <a:t>Using tuple() constructor:</a:t>
            </a:r>
            <a:endParaRPr sz="800"/>
          </a:p>
          <a:p>
            <a:r>
              <a:rPr sz="800"/>
              <a:t>names = tuple(('Jack', 'Maria', 'David'))
</a:t>
            </a:r>
            <a:endParaRPr sz="800"/>
          </a:p>
          <a:p>
            <a:pPr>
              <a:buFont typeface="Arial" panose="020B0604020202020204"/>
              <a:buChar char="•"/>
            </a:pPr>
            <a:r>
              <a:rPr sz="800"/>
              <a:t>✅ Tuples can contain mixed data types and nested structures.</a:t>
            </a:r>
            <a:endParaRPr sz="800"/>
          </a:p>
          <a:p>
            <a:pPr>
              <a:spcAft>
                <a:spcPct val="60000"/>
              </a:spcAft>
            </a:pPr>
            <a:r>
              <a:rPr sz="1200" b="1"/>
              <a:t>📌 Slide 3: Tuple Characteristics</a:t>
            </a:r>
            <a:endParaRPr sz="1200" b="1"/>
          </a:p>
          <a:p>
            <a:pPr>
              <a:buFont typeface="Arial" panose="020B0604020202020204"/>
              <a:buChar char="•"/>
            </a:pPr>
            <a:r>
              <a:rPr sz="800"/>
              <a:t>✅ Ordered – Maintains item order</a:t>
            </a:r>
            <a:endParaRPr sz="800"/>
          </a:p>
          <a:p>
            <a:pPr>
              <a:buFont typeface="Arial" panose="020B0604020202020204"/>
              <a:buChar char="•"/>
            </a:pPr>
            <a:r>
              <a:rPr sz="800"/>
              <a:t>❌ Immutable – Cannot be changed after creation</a:t>
            </a:r>
            <a:endParaRPr sz="800"/>
          </a:p>
          <a:p>
            <a:pPr>
              <a:buFont typeface="Arial" panose="020B0604020202020204"/>
              <a:buChar char="•"/>
            </a:pPr>
            <a:r>
              <a:rPr sz="800"/>
              <a:t>✅ Allows Duplicates</a:t>
            </a:r>
            <a:endParaRPr sz="800"/>
          </a:p>
          <a:p>
            <a:pPr>
              <a:buFont typeface="Arial" panose="020B0604020202020204"/>
              <a:buChar char="•"/>
            </a:pPr>
            <a:r>
              <a:rPr sz="800"/>
              <a:t>✅ Supports nested tuples</a:t>
            </a:r>
            <a:endParaRPr sz="800"/>
          </a:p>
          <a:p>
            <a:pPr>
              <a:buFont typeface="Arial" panose="020B0604020202020204"/>
              <a:buChar char="•"/>
            </a:pPr>
            <a:r>
              <a:rPr sz="800"/>
              <a:t>Example:</a:t>
            </a:r>
            <a:endParaRPr sz="800"/>
          </a:p>
          <a:p>
            <a:r>
              <a:rPr sz="800"/>
              <a:t>python</a:t>
            </a:r>
            <a:endParaRPr sz="800"/>
          </a:p>
          <a:p>
            <a:r>
              <a:rPr sz="800"/>
              <a:t>CopyEdit</a:t>
            </a:r>
            <a:endParaRPr sz="800"/>
          </a:p>
          <a:p>
            <a:r>
              <a:rPr sz="800"/>
              <a:t>tup = ('John', 25, ('CS', 90))
</a:t>
            </a:r>
            <a:endParaRPr sz="800"/>
          </a:p>
          <a:p>
            <a:pPr>
              <a:spcAft>
                <a:spcPct val="60000"/>
              </a:spcAft>
            </a:pPr>
            <a:r>
              <a:rPr sz="1200" b="1"/>
              <a:t>🔍 Slide 4: Accessing Tuple Elements</a:t>
            </a:r>
            <a:endParaRPr sz="1200" b="1"/>
          </a:p>
          <a:p>
            <a:pPr>
              <a:buFont typeface="Arial" panose="020B0604020202020204"/>
              <a:buChar char="•"/>
            </a:pPr>
            <a:r>
              <a:rPr sz="800"/>
              <a:t>Access using indexing:</a:t>
            </a:r>
            <a:endParaRPr sz="800"/>
          </a:p>
          <a:p>
            <a:r>
              <a:rPr sz="800"/>
              <a:t>languages = ('Python', 'Swift', 'C++')
print(languages[0])    # Python
print(languages[2])    # C++</a:t>
            </a:r>
            <a:endParaRPr sz="800"/>
          </a:p>
          <a:p>
            <a:pPr>
              <a:buFont typeface="Arial" panose="020B0604020202020204"/>
              <a:buChar char="•"/>
            </a:pPr>
            <a:r>
              <a:rPr sz="800"/>
              <a:t>Index starts from 0</a:t>
            </a:r>
            <a:endParaRPr sz="800"/>
          </a:p>
          <a:p>
            <a:pPr>
              <a:buFont typeface="Arial" panose="020B0604020202020204"/>
              <a:buChar char="•"/>
            </a:pPr>
            <a:endParaRPr sz="800"/>
          </a:p>
          <a:p>
            <a:pPr>
              <a:spcAft>
                <a:spcPct val="60000"/>
              </a:spcAft>
            </a:pPr>
            <a:r>
              <a:rPr sz="1200" b="1"/>
              <a:t>🚫 Slide 5: Immutability in Tuples</a:t>
            </a:r>
            <a:endParaRPr sz="1200" b="1"/>
          </a:p>
          <a:p>
            <a:pPr>
              <a:buFont typeface="Arial" panose="020B0604020202020204"/>
              <a:buChar char="•"/>
            </a:pPr>
            <a:r>
              <a:rPr sz="800"/>
              <a:t>Tuples cannot be changed.</a:t>
            </a:r>
            <a:endParaRPr sz="800"/>
          </a:p>
          <a:p>
            <a:r>
              <a:rPr sz="800"/>
              <a:t>cars = ('BMW', 'Tesla')
cars[0] = 'Nissan'  # ❌ Error
</a:t>
            </a:r>
            <a:endParaRPr sz="800"/>
          </a:p>
          <a:p>
            <a:pPr>
              <a:buFont typeface="Arial" panose="020B0604020202020204"/>
              <a:buChar char="•"/>
            </a:pPr>
            <a:r>
              <a:rPr sz="800"/>
              <a:t>You cannot:</a:t>
            </a:r>
            <a:endParaRPr sz="800"/>
          </a:p>
          <a:p>
            <a:pPr lvl="1">
              <a:buFont typeface="Arial" panose="020B0604020202020204"/>
              <a:buChar char="◦"/>
            </a:pPr>
            <a:r>
              <a:rPr sz="800"/>
              <a:t>Add items</a:t>
            </a:r>
            <a:endParaRPr sz="800"/>
          </a:p>
          <a:p>
            <a:pPr lvl="1">
              <a:buFont typeface="Arial" panose="020B0604020202020204"/>
              <a:buChar char="◦"/>
            </a:pPr>
            <a:r>
              <a:rPr sz="800"/>
              <a:t>Change items</a:t>
            </a:r>
            <a:endParaRPr sz="800"/>
          </a:p>
          <a:p>
            <a:pPr lvl="1">
              <a:buFont typeface="Arial" panose="020B0604020202020204"/>
              <a:buChar char="◦"/>
            </a:pPr>
            <a:r>
              <a:rPr sz="800"/>
              <a:t>Delete individual items (only entire tuple)</a:t>
            </a:r>
            <a:endParaRPr sz="800"/>
          </a:p>
        </p:txBody>
      </p:sp>
      <p:sp>
        <p:nvSpPr>
          <p:cNvPr id="4" name="Text Box 3"/>
          <p:cNvSpPr txBox="1"/>
          <p:nvPr/>
        </p:nvSpPr>
        <p:spPr>
          <a:xfrm>
            <a:off x="4064000" y="-12065"/>
            <a:ext cx="5262245" cy="6470015"/>
          </a:xfrm>
          <a:prstGeom prst="rect">
            <a:avLst/>
          </a:prstGeom>
        </p:spPr>
        <p:txBody>
          <a:bodyPr wrap="square">
            <a:spAutoFit/>
          </a:bodyPr>
          <a:p>
            <a:pPr>
              <a:spcAft>
                <a:spcPct val="60000"/>
              </a:spcAft>
            </a:pPr>
            <a:r>
              <a:rPr sz="1400" b="1"/>
              <a:t>Slide 6: Tuple Length and Iteration</a:t>
            </a:r>
            <a:endParaRPr sz="1400" b="1"/>
          </a:p>
          <a:p>
            <a:pPr>
              <a:buFont typeface="Arial" panose="020B0604020202020204"/>
              <a:buChar char="•"/>
            </a:pPr>
            <a:r>
              <a:rPr sz="900"/>
              <a:t>Get length using len():</a:t>
            </a:r>
            <a:endParaRPr sz="900"/>
          </a:p>
          <a:p>
            <a:r>
              <a:rPr sz="900"/>
              <a:t>len(('BMW', 'Ford'))  # Output: 2
</a:t>
            </a:r>
            <a:endParaRPr sz="900"/>
          </a:p>
          <a:p>
            <a:pPr>
              <a:buFont typeface="Arial" panose="020B0604020202020204"/>
              <a:buChar char="•"/>
            </a:pPr>
            <a:r>
              <a:rPr sz="900"/>
              <a:t>Loop through tuple:</a:t>
            </a:r>
            <a:endParaRPr sz="900"/>
          </a:p>
          <a:p>
            <a:r>
              <a:rPr sz="900"/>
              <a:t>for item in fruits:
    print(item)
</a:t>
            </a:r>
            <a:endParaRPr sz="900"/>
          </a:p>
          <a:p>
            <a:pPr>
              <a:spcAft>
                <a:spcPct val="60000"/>
              </a:spcAft>
            </a:pPr>
            <a:r>
              <a:rPr sz="1400" b="1"/>
              <a:t>🔎 Slide 7: Tuple with One Item</a:t>
            </a:r>
            <a:endParaRPr sz="1400" b="1"/>
          </a:p>
          <a:p>
            <a:pPr>
              <a:buFont typeface="Arial" panose="020B0604020202020204"/>
              <a:buChar char="•"/>
            </a:pPr>
            <a:r>
              <a:rPr sz="900"/>
              <a:t>Use a comma after the item:</a:t>
            </a:r>
            <a:endParaRPr sz="900"/>
          </a:p>
          <a:p>
            <a:r>
              <a:rPr sz="900"/>
              <a:t>single = ('hello',)
print(type(single))  # tuple
</a:t>
            </a:r>
            <a:endParaRPr sz="900"/>
          </a:p>
          <a:p>
            <a:pPr>
              <a:buFont typeface="Arial" panose="020B0604020202020204"/>
              <a:buChar char="•"/>
            </a:pPr>
            <a:r>
              <a:rPr sz="900"/>
              <a:t>Without comma:</a:t>
            </a:r>
            <a:endParaRPr sz="900"/>
          </a:p>
          <a:p>
            <a:r>
              <a:rPr sz="900"/>
              <a:t>python</a:t>
            </a:r>
            <a:endParaRPr sz="900"/>
          </a:p>
          <a:p>
            <a:r>
              <a:rPr sz="900"/>
              <a:t>CopyEdit</a:t>
            </a:r>
            <a:endParaRPr sz="900"/>
          </a:p>
          <a:p>
            <a:r>
              <a:rPr sz="900"/>
              <a:t>not_tuple = ('hello')  # type: str
</a:t>
            </a:r>
            <a:endParaRPr sz="900"/>
          </a:p>
          <a:p>
            <a:pPr>
              <a:spcAft>
                <a:spcPct val="60000"/>
              </a:spcAft>
            </a:pPr>
            <a:r>
              <a:rPr sz="1400" b="1"/>
              <a:t>✅ Slide 8: Check Existence of Item</a:t>
            </a:r>
            <a:endParaRPr sz="1400" b="1"/>
          </a:p>
          <a:p>
            <a:pPr>
              <a:buFont typeface="Arial" panose="020B0604020202020204"/>
              <a:buChar char="•"/>
            </a:pPr>
            <a:r>
              <a:rPr sz="900"/>
              <a:t>Use in keyword:</a:t>
            </a:r>
            <a:endParaRPr sz="900"/>
          </a:p>
          <a:p>
            <a:r>
              <a:rPr sz="900"/>
              <a:t>fruits = ('apple', 'banana')
print('banana'in fruits)  # True
</a:t>
            </a:r>
            <a:endParaRPr sz="900"/>
          </a:p>
          <a:p>
            <a:pPr>
              <a:spcAft>
                <a:spcPct val="60000"/>
              </a:spcAft>
            </a:pPr>
            <a:r>
              <a:rPr sz="1400" b="1"/>
              <a:t>❌ Slide 9: Deleting a Tuple</a:t>
            </a:r>
            <a:endParaRPr sz="1400" b="1"/>
          </a:p>
          <a:p>
            <a:pPr>
              <a:buFont typeface="Arial" panose="020B0604020202020204"/>
              <a:buChar char="•"/>
            </a:pPr>
            <a:r>
              <a:rPr sz="900"/>
              <a:t>Entire tuple can be deleted:</a:t>
            </a:r>
            <a:endParaRPr sz="900"/>
          </a:p>
          <a:p>
            <a:r>
              <a:rPr sz="900"/>
              <a:t>tup = (1, 2, 3)
del tup
print(tup)  # ❌ Error: tuple not defined
</a:t>
            </a:r>
            <a:endParaRPr sz="900"/>
          </a:p>
          <a:p>
            <a:pPr>
              <a:spcAft>
                <a:spcPct val="60000"/>
              </a:spcAft>
            </a:pPr>
            <a:r>
              <a:rPr sz="1400" b="1"/>
              <a:t>📚 Slide 10: Tuple Use Cases</a:t>
            </a:r>
            <a:endParaRPr sz="1400" b="1"/>
          </a:p>
          <a:p>
            <a:pPr>
              <a:buFont typeface="Arial" panose="020B0604020202020204"/>
              <a:buChar char="•"/>
            </a:pPr>
            <a:r>
              <a:rPr sz="900"/>
              <a:t>Used when:</a:t>
            </a:r>
            <a:endParaRPr sz="900"/>
          </a:p>
          <a:p>
            <a:pPr lvl="1">
              <a:buFont typeface="Arial" panose="020B0604020202020204"/>
              <a:buChar char="◦"/>
            </a:pPr>
            <a:r>
              <a:rPr sz="900"/>
              <a:t>Data should not change</a:t>
            </a:r>
            <a:endParaRPr sz="900"/>
          </a:p>
          <a:p>
            <a:pPr lvl="1">
              <a:buFont typeface="Arial" panose="020B0604020202020204"/>
              <a:buChar char="◦"/>
            </a:pPr>
            <a:r>
              <a:rPr sz="900"/>
              <a:t>Ensuring data integrity</a:t>
            </a:r>
            <a:endParaRPr sz="900"/>
          </a:p>
          <a:p>
            <a:pPr lvl="1">
              <a:buFont typeface="Arial" panose="020B0604020202020204"/>
              <a:buChar char="◦"/>
            </a:pPr>
            <a:r>
              <a:rPr sz="900"/>
              <a:t>Can be used as dictionary keys</a:t>
            </a:r>
            <a:endParaRPr sz="900"/>
          </a:p>
          <a:p>
            <a:pPr lvl="1">
              <a:buFont typeface="Arial" panose="020B0604020202020204"/>
              <a:buChar char="◦"/>
            </a:pPr>
            <a:endParaRPr sz="900"/>
          </a:p>
          <a:p>
            <a:pPr>
              <a:buFont typeface="Arial" panose="020B0604020202020204"/>
              <a:buChar char="•"/>
            </a:pPr>
            <a:r>
              <a:rPr sz="900"/>
              <a:t>Common in:</a:t>
            </a:r>
            <a:endParaRPr sz="900"/>
          </a:p>
          <a:p>
            <a:pPr lvl="1">
              <a:buFont typeface="Arial" panose="020B0604020202020204"/>
              <a:buChar char="◦"/>
            </a:pPr>
            <a:r>
              <a:rPr sz="900"/>
              <a:t>Function return values</a:t>
            </a:r>
            <a:endParaRPr sz="900"/>
          </a:p>
          <a:p>
            <a:pPr lvl="1">
              <a:buFont typeface="Arial" panose="020B0604020202020204"/>
              <a:buChar char="◦"/>
            </a:pPr>
            <a:r>
              <a:rPr sz="900"/>
              <a:t>Unpacking multiple values</a:t>
            </a:r>
            <a:endParaRPr sz="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02055" y="475615"/>
            <a:ext cx="7433945" cy="5661025"/>
          </a:xfrm>
          <a:prstGeom prst="rect">
            <a:avLst/>
          </a:prstGeom>
        </p:spPr>
        <p:txBody>
          <a:bodyPr wrap="square">
            <a:spAutoFit/>
          </a:bodyPr>
          <a:p>
            <a:pPr>
              <a:spcAft>
                <a:spcPct val="60000"/>
              </a:spcAft>
            </a:pPr>
            <a:r>
              <a:rPr sz="2200" b="1"/>
              <a:t>📐 2. Tuple Practice Questions</a:t>
            </a:r>
            <a:endParaRPr sz="2200" b="1"/>
          </a:p>
          <a:p>
            <a:pPr>
              <a:spcAft>
                <a:spcPct val="60000"/>
              </a:spcAft>
            </a:pPr>
            <a:endParaRPr sz="2200" b="1"/>
          </a:p>
          <a:p>
            <a:pPr>
              <a:buAutoNum type="arabicPeriod"/>
            </a:pPr>
            <a:r>
              <a:rPr sz="1600"/>
              <a:t>📍 Geo Coordinates Lookup:</a:t>
            </a:r>
            <a:endParaRPr sz="1600"/>
          </a:p>
          <a:p>
            <a:r>
              <a:rPr sz="1600"/>
              <a:t> Create a list of tuples storing (city_name, (latitude, longitude)) and find the nearest city given a point.</a:t>
            </a:r>
            <a:endParaRPr sz="1600"/>
          </a:p>
          <a:p>
            <a:endParaRPr sz="1600"/>
          </a:p>
          <a:p>
            <a:pPr>
              <a:buAutoNum type="arabicPeriod"/>
            </a:pPr>
            <a:r>
              <a:rPr sz="1600"/>
              <a:t>💼 Employee Records:</a:t>
            </a:r>
            <a:endParaRPr sz="1600"/>
          </a:p>
          <a:p>
            <a:r>
              <a:rPr sz="1600"/>
              <a:t> Each employee is represented by a tuple (ID, Name, Salary). Write a function to sort by salary.</a:t>
            </a:r>
            <a:endParaRPr sz="1600"/>
          </a:p>
          <a:p>
            <a:endParaRPr sz="1600"/>
          </a:p>
          <a:p>
            <a:pPr>
              <a:buAutoNum type="arabicPeriod"/>
            </a:pPr>
            <a:r>
              <a:rPr sz="1600"/>
              <a:t>🧾 Billing Items:</a:t>
            </a:r>
            <a:endParaRPr sz="1600"/>
          </a:p>
          <a:p>
            <a:r>
              <a:rPr sz="1600"/>
              <a:t> Store purchased items in tuples as (item_name, quantity, price_per_unit) and calculate total bill.</a:t>
            </a:r>
            <a:endParaRPr sz="1600"/>
          </a:p>
          <a:p>
            <a:endParaRPr sz="1600"/>
          </a:p>
          <a:p>
            <a:pPr>
              <a:buAutoNum type="arabicPeriod"/>
            </a:pPr>
            <a:r>
              <a:rPr sz="1600"/>
              <a:t>📚 Library Database:</a:t>
            </a:r>
            <a:endParaRPr sz="1600"/>
          </a:p>
          <a:p>
            <a:r>
              <a:rPr sz="1600"/>
              <a:t> Create a tuple for each book: (title, author, year) and write a function to filter books before 2000.</a:t>
            </a:r>
            <a:endParaRPr sz="1600"/>
          </a:p>
          <a:p>
            <a:endParaRPr sz="1600"/>
          </a:p>
          <a:p>
            <a:pPr>
              <a:buAutoNum type="arabicPeriod"/>
            </a:pPr>
            <a:r>
              <a:rPr sz="1600"/>
              <a:t>🚇 Subway Station Info:</a:t>
            </a:r>
            <a:endParaRPr sz="1600"/>
          </a:p>
          <a:p>
            <a:r>
              <a:rPr sz="1600"/>
              <a:t> Given a list of stations as tuples (station_name, line_number), group stations by line.</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968058"/>
            <a:ext cx="5080000" cy="4921885"/>
          </a:xfrm>
          <a:prstGeom prst="rect">
            <a:avLst/>
          </a:prstGeom>
        </p:spPr>
        <p:txBody>
          <a:bodyPr>
            <a:spAutoFit/>
          </a:bodyPr>
          <a:p>
            <a:pPr>
              <a:spcAft>
                <a:spcPct val="60000"/>
              </a:spcAft>
            </a:pPr>
            <a:r>
              <a:rPr sz="2200" b="1"/>
              <a:t>📐 Tuple – Interview Questions</a:t>
            </a:r>
            <a:endParaRPr sz="2200" b="1"/>
          </a:p>
          <a:p>
            <a:pPr>
              <a:spcAft>
                <a:spcPct val="60000"/>
              </a:spcAft>
            </a:pPr>
            <a:endParaRPr sz="2200" b="1"/>
          </a:p>
          <a:p>
            <a:pPr>
              <a:buAutoNum type="arabicPeriod"/>
            </a:pPr>
            <a:r>
              <a:rPr sz="1600"/>
              <a:t>❓ Why are tuples immutable and how is this beneficial in Python?</a:t>
            </a:r>
            <a:endParaRPr sz="1600"/>
          </a:p>
          <a:p>
            <a:pPr>
              <a:buAutoNum type="arabicPeriod"/>
            </a:pPr>
            <a:endParaRPr sz="1600"/>
          </a:p>
          <a:p>
            <a:pPr>
              <a:buAutoNum type="arabicPeriod"/>
            </a:pPr>
            <a:r>
              <a:rPr sz="1600"/>
              <a:t>❓ When would you use a tuple instead of a list?</a:t>
            </a:r>
            <a:endParaRPr sz="1600"/>
          </a:p>
          <a:p>
            <a:pPr>
              <a:buAutoNum type="arabicPeriod"/>
            </a:pPr>
            <a:endParaRPr sz="1600"/>
          </a:p>
          <a:p>
            <a:pPr>
              <a:buAutoNum type="arabicPeriod"/>
            </a:pPr>
            <a:r>
              <a:rPr sz="1600"/>
              <a:t>❓ Can a tuple contain mutable objects like lists? What happens then?</a:t>
            </a:r>
            <a:endParaRPr sz="1600"/>
          </a:p>
          <a:p>
            <a:pPr>
              <a:buAutoNum type="arabicPeriod"/>
            </a:pPr>
            <a:endParaRPr sz="1600"/>
          </a:p>
          <a:p>
            <a:pPr>
              <a:buAutoNum type="arabicPeriod"/>
            </a:pPr>
            <a:r>
              <a:rPr sz="1600"/>
              <a:t>❓ What is the performance difference between list and tuple?</a:t>
            </a:r>
            <a:endParaRPr sz="1600"/>
          </a:p>
          <a:p>
            <a:pPr>
              <a:buAutoNum type="arabicPeriod"/>
            </a:pPr>
            <a:endParaRPr sz="1600"/>
          </a:p>
          <a:p>
            <a:pPr>
              <a:buAutoNum type="arabicPeriod"/>
            </a:pPr>
            <a:r>
              <a:rPr sz="1600"/>
              <a:t>❓ How can a tuple be used as a key in a dictionary?</a:t>
            </a:r>
            <a:endParaRPr sz="1600"/>
          </a:p>
          <a:p>
            <a:pPr>
              <a:buAutoNum type="arabicPeriod"/>
            </a:pPr>
            <a:endParaRPr sz="1600"/>
          </a:p>
          <a:p>
            <a:pPr>
              <a:buAutoNum type="arabicPeriod"/>
            </a:pPr>
            <a:r>
              <a:rPr sz="1600"/>
              <a:t>❓ How do you unpack tuples in Python? Can you use the * operator?</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69215"/>
            <a:ext cx="3522980" cy="6971665"/>
          </a:xfrm>
          <a:prstGeom prst="rect">
            <a:avLst/>
          </a:prstGeom>
        </p:spPr>
        <p:txBody>
          <a:bodyPr wrap="square">
            <a:spAutoFit/>
          </a:bodyPr>
          <a:p>
            <a:pPr>
              <a:spcAft>
                <a:spcPct val="60000"/>
              </a:spcAft>
            </a:pPr>
            <a:r>
              <a:rPr sz="2000" b="1">
                <a:solidFill>
                  <a:srgbClr val="FF0000"/>
                </a:solidFill>
                <a:effectLst>
                  <a:outerShdw blurRad="38100" dist="38100" dir="2700000" algn="tl">
                    <a:srgbClr val="000000">
                      <a:alpha val="43137"/>
                    </a:srgbClr>
                  </a:outerShdw>
                </a:effectLst>
              </a:rPr>
              <a:t>Introduction to Python Sets</a:t>
            </a:r>
            <a:endParaRPr sz="1600" b="1"/>
          </a:p>
          <a:p>
            <a:pPr>
              <a:buFont typeface="Arial" panose="020B0604020202020204"/>
              <a:buChar char="•"/>
            </a:pPr>
            <a:r>
              <a:rPr sz="1000"/>
              <a:t>A set is an unordered collection of unique elements.</a:t>
            </a:r>
            <a:endParaRPr sz="1000"/>
          </a:p>
          <a:p>
            <a:pPr>
              <a:buFont typeface="Arial" panose="020B0604020202020204"/>
              <a:buChar char="•"/>
            </a:pPr>
            <a:r>
              <a:rPr sz="1000"/>
              <a:t>No duplicates allowed.</a:t>
            </a:r>
            <a:endParaRPr sz="1000"/>
          </a:p>
          <a:p>
            <a:pPr>
              <a:buFont typeface="Arial" panose="020B0604020202020204"/>
              <a:buChar char="•"/>
            </a:pPr>
            <a:r>
              <a:rPr sz="1000"/>
              <a:t>Ideal for storing distinct values, e.g., student IDs, usernames, etc.</a:t>
            </a:r>
            <a:endParaRPr sz="1000"/>
          </a:p>
          <a:p>
            <a:pPr>
              <a:spcAft>
                <a:spcPct val="60000"/>
              </a:spcAft>
            </a:pPr>
            <a:r>
              <a:rPr sz="1600" b="1"/>
              <a:t>🧱 Slide 2: Creating a Python Set</a:t>
            </a:r>
            <a:endParaRPr sz="1600" b="1"/>
          </a:p>
          <a:p>
            <a:r>
              <a:rPr sz="1000"/>
              <a:t>student_id = {112, 114, 116, 118, 115}
vowel_letters = {'a', 'e', 'i', 'o', 'u'}
mixed_set = {'Hello', 101, -2, 'Bye'}
</a:t>
            </a:r>
            <a:endParaRPr sz="1000"/>
          </a:p>
          <a:p>
            <a:r>
              <a:rPr sz="1000"/>
              <a:t>✅ Elements can be of different data types</a:t>
            </a:r>
            <a:endParaRPr sz="1000"/>
          </a:p>
          <a:p>
            <a:r>
              <a:rPr sz="1000"/>
              <a:t> ❌ Elements cannot be mutable like lists or dictionaries</a:t>
            </a:r>
            <a:endParaRPr sz="1000"/>
          </a:p>
          <a:p>
            <a:pPr>
              <a:spcAft>
                <a:spcPct val="60000"/>
              </a:spcAft>
            </a:pPr>
            <a:r>
              <a:rPr sz="1600" b="1"/>
              <a:t>🛑 Slide 3: Creating an Empty Set</a:t>
            </a:r>
            <a:endParaRPr sz="1600" b="1"/>
          </a:p>
          <a:p>
            <a:r>
              <a:rPr sz="1000"/>
              <a:t>empty_set = set()       # ✅ creates a set
empty_dict = {}         # ❌ creates a dictionary
print(type(empty_set))      # &lt;class 'set'&gt;
print(type(empty_dict))     # &lt;class 'dict'&gt;
</a:t>
            </a:r>
            <a:endParaRPr sz="1000"/>
          </a:p>
          <a:p>
            <a:pPr>
              <a:spcAft>
                <a:spcPct val="60000"/>
              </a:spcAft>
            </a:pPr>
            <a:r>
              <a:rPr sz="1600" b="1"/>
              <a:t>🧬 Slide 4: Duplicate Elements are Ignored</a:t>
            </a:r>
            <a:endParaRPr sz="1600" b="1"/>
          </a:p>
          <a:p>
            <a:r>
              <a:rPr sz="1000"/>
              <a:t>numbers = {2, 4, 6, 6, 2, 8}
print(numbers)   # {2, 4, 6, 8}
</a:t>
            </a:r>
            <a:endParaRPr sz="1000"/>
          </a:p>
          <a:p>
            <a:pPr>
              <a:spcAft>
                <a:spcPct val="60000"/>
              </a:spcAft>
            </a:pPr>
            <a:r>
              <a:rPr sz="1600" b="1"/>
              <a:t>➕ Slide 5: Add &amp; Update Items</a:t>
            </a:r>
            <a:endParaRPr sz="1600" b="1"/>
          </a:p>
          <a:p>
            <a:r>
              <a:rPr sz="1000"/>
              <a:t># add single item
numbers = {21, 34}
numbers.add(12)
# add multiple items
companies = {'Lacoste'}
companies.update(['apple', 'google'])
</a:t>
            </a:r>
            <a:endParaRPr sz="1000"/>
          </a:p>
          <a:p>
            <a:r>
              <a:rPr sz="1000"/>
              <a:t>✅ Use add() for one item</a:t>
            </a:r>
            <a:endParaRPr sz="1000"/>
          </a:p>
          <a:p>
            <a:r>
              <a:rPr sz="1000"/>
              <a:t> ✅ Use update() for iterable items</a:t>
            </a:r>
            <a:endParaRPr sz="1000"/>
          </a:p>
        </p:txBody>
      </p:sp>
      <p:sp>
        <p:nvSpPr>
          <p:cNvPr id="6" name="Text Box 5"/>
          <p:cNvSpPr txBox="1"/>
          <p:nvPr/>
        </p:nvSpPr>
        <p:spPr>
          <a:xfrm>
            <a:off x="3720465" y="0"/>
            <a:ext cx="4600575" cy="4716145"/>
          </a:xfrm>
          <a:prstGeom prst="rect">
            <a:avLst/>
          </a:prstGeom>
        </p:spPr>
        <p:txBody>
          <a:bodyPr wrap="square">
            <a:spAutoFit/>
          </a:bodyPr>
          <a:p>
            <a:pPr>
              <a:spcAft>
                <a:spcPct val="60000"/>
              </a:spcAft>
            </a:pPr>
            <a:r>
              <a:rPr sz="2000" b="1"/>
              <a:t>🔄 Slide 6: Remove Elements from Set</a:t>
            </a:r>
            <a:endParaRPr sz="2000" b="1"/>
          </a:p>
          <a:p>
            <a:r>
              <a:rPr sz="1600"/>
              <a:t>languages = {'Swift', 'Java', 'Python'}
languages.discard('Java')    # Removes 'Java' safely
languages.remove('Go')       # ❌ KeyError if not present
</a:t>
            </a:r>
            <a:endParaRPr sz="1600"/>
          </a:p>
          <a:p>
            <a:r>
              <a:rPr sz="1600"/>
              <a:t>🧩 discard() – no error if element not found</a:t>
            </a:r>
            <a:endParaRPr sz="1600"/>
          </a:p>
          <a:p>
            <a:r>
              <a:rPr sz="1600"/>
              <a:t> 🔥 remove() – throws error if element not found</a:t>
            </a:r>
            <a:endParaRPr sz="1600"/>
          </a:p>
          <a:p>
            <a:pPr>
              <a:spcAft>
                <a:spcPct val="60000"/>
              </a:spcAft>
            </a:pPr>
            <a:r>
              <a:rPr sz="2200" b="1"/>
              <a:t>🔁 Slide 7: Loop &amp; Length of Set</a:t>
            </a:r>
            <a:endParaRPr sz="2200" b="1"/>
          </a:p>
          <a:p>
            <a:r>
              <a:rPr sz="1600"/>
              <a:t>for fruit in {"Apple", "Peach", "Mango"}:
    print(fruit)
even_numbers = {2, 4, 6}
print(len(even_numbers))  # Output: 3
</a:t>
            </a:r>
            <a:endParaRPr sz="1600"/>
          </a:p>
          <a:p>
            <a:pPr>
              <a:spcAft>
                <a:spcPct val="60000"/>
              </a:spcAft>
            </a:pPr>
            <a:r>
              <a:rPr sz="2200" b="1"/>
              <a:t>⚙️ Slide 8: Common Set Functions</a:t>
            </a:r>
            <a:endParaRPr sz="2200" b="1"/>
          </a:p>
        </p:txBody>
      </p:sp>
      <p:graphicFrame>
        <p:nvGraphicFramePr>
          <p:cNvPr id="7" name="Table 6"/>
          <p:cNvGraphicFramePr/>
          <p:nvPr>
            <p:custDataLst>
              <p:tags r:id="rId1"/>
            </p:custDataLst>
          </p:nvPr>
        </p:nvGraphicFramePr>
        <p:xfrm>
          <a:off x="3720465" y="4828540"/>
          <a:ext cx="4121150" cy="1508760"/>
        </p:xfrm>
        <a:graphic>
          <a:graphicData uri="http://schemas.openxmlformats.org/drawingml/2006/table">
            <a:tbl>
              <a:tblPr/>
              <a:tblGrid>
                <a:gridCol w="488950"/>
                <a:gridCol w="3632200"/>
              </a:tblGrid>
              <a:tr h="0">
                <a:tc>
                  <a:txBody>
                    <a:bodyPr/>
                    <a:p>
                      <a:r>
                        <a:rPr sz="1100">
                          <a:latin typeface="Arial" panose="020B0604020202020204" pitchFamily="34" charset="0"/>
                          <a:cs typeface="Arial" panose="020B0604020202020204" pitchFamily="34" charset="0"/>
                        </a:rPr>
                        <a:t>Function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Description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all()</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all items are true or set is empty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any()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any item is true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len()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Number of elements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max() / </a:t>
                      </a:r>
                      <a:r>
                        <a:rPr sz="1100">
                          <a:latin typeface="Arial" panose="020B0604020202020204" pitchFamily="34" charset="0"/>
                          <a:cs typeface="Arial" panose="020B0604020202020204" pitchFamily="34" charset="0"/>
                        </a:rPr>
                        <a:t>min()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Max/Min value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sum()</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Sum of numeric items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sorted()</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Returns a sorted list</a:t>
                      </a:r>
                      <a:r>
                        <a:rPr sz="1100">
                          <a:latin typeface="Arial" panose="020B0604020202020204" pitchFamily="34" charset="0"/>
                          <a:cs typeface="Arial" panose="020B0604020202020204" pitchFamily="34" charset="0"/>
                        </a:rPr>
                        <a:t>, not a set</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
        <p:nvSpPr>
          <p:cNvPr id="8" name="Text Box 7"/>
          <p:cNvSpPr txBox="1"/>
          <p:nvPr/>
        </p:nvSpPr>
        <p:spPr>
          <a:xfrm>
            <a:off x="8321040" y="69215"/>
            <a:ext cx="3871595" cy="6163945"/>
          </a:xfrm>
          <a:prstGeom prst="rect">
            <a:avLst/>
          </a:prstGeom>
        </p:spPr>
        <p:txBody>
          <a:bodyPr wrap="square">
            <a:spAutoFit/>
          </a:bodyPr>
          <a:p>
            <a:r>
              <a:rPr sz="2200" b="1"/>
              <a:t>🔣 Slide 9: Set Operations</a:t>
            </a:r>
            <a:endParaRPr sz="2200" b="1"/>
          </a:p>
          <a:p>
            <a:pPr>
              <a:spcAft>
                <a:spcPct val="60000"/>
              </a:spcAft>
            </a:pPr>
            <a:r>
              <a:rPr sz="1900" b="1"/>
              <a:t>🔗 Union</a:t>
            </a:r>
            <a:endParaRPr sz="1900" b="1"/>
          </a:p>
          <a:p>
            <a:r>
              <a:rPr sz="1600"/>
              <a:t>A | B or A.union(B)</a:t>
            </a:r>
            <a:endParaRPr sz="1600"/>
          </a:p>
          <a:p>
            <a:r>
              <a:rPr sz="1600"/>
              <a:t>Combines all unique elements from both sets</a:t>
            </a:r>
            <a:endParaRPr sz="1600"/>
          </a:p>
          <a:p>
            <a:pPr>
              <a:spcAft>
                <a:spcPct val="60000"/>
              </a:spcAft>
            </a:pPr>
            <a:r>
              <a:rPr sz="1900" b="1"/>
              <a:t>🎯 Intersection</a:t>
            </a:r>
            <a:endParaRPr sz="1900" b="1"/>
          </a:p>
          <a:p>
            <a:r>
              <a:rPr sz="1600"/>
              <a:t>A &amp; B or A.intersection(B)</a:t>
            </a:r>
            <a:endParaRPr sz="1600"/>
          </a:p>
          <a:p>
            <a:r>
              <a:rPr sz="1600"/>
              <a:t>Only common elements</a:t>
            </a:r>
            <a:endParaRPr sz="1600"/>
          </a:p>
          <a:p>
            <a:pPr>
              <a:spcAft>
                <a:spcPct val="60000"/>
              </a:spcAft>
            </a:pPr>
            <a:r>
              <a:rPr sz="1900" b="1"/>
              <a:t>➖ Difference</a:t>
            </a:r>
            <a:endParaRPr sz="1900" b="1"/>
          </a:p>
          <a:p>
            <a:r>
              <a:rPr sz="1600"/>
              <a:t>A - B or A.difference(B)</a:t>
            </a:r>
            <a:endParaRPr sz="1600"/>
          </a:p>
          <a:p>
            <a:r>
              <a:rPr sz="1600"/>
              <a:t>Items in A but not in B</a:t>
            </a:r>
            <a:endParaRPr sz="1600"/>
          </a:p>
          <a:p>
            <a:pPr>
              <a:spcAft>
                <a:spcPct val="60000"/>
              </a:spcAft>
            </a:pPr>
            <a:r>
              <a:rPr sz="1900" b="1"/>
              <a:t>🔁 Symmetric Difference</a:t>
            </a:r>
            <a:endParaRPr sz="1900" b="1"/>
          </a:p>
          <a:p>
            <a:r>
              <a:rPr sz="1600"/>
              <a:t>A ^ B or A.symmetric_difference(B)</a:t>
            </a:r>
            <a:endParaRPr sz="1600"/>
          </a:p>
          <a:p>
            <a:r>
              <a:rPr sz="1600"/>
              <a:t>All items except those common in both</a:t>
            </a:r>
            <a:endParaRPr sz="1600"/>
          </a:p>
          <a:p>
            <a:pPr>
              <a:spcAft>
                <a:spcPct val="60000"/>
              </a:spcAft>
            </a:pPr>
            <a:r>
              <a:rPr sz="2200" b="1"/>
              <a:t>✔Slide 10: Compare Sets</a:t>
            </a:r>
            <a:endParaRPr sz="2200" b="1"/>
          </a:p>
          <a:p>
            <a:r>
              <a:rPr sz="1600"/>
              <a:t>A = {1, 2, 3}
B = {3, 2, 1}
print(A == B)  # True</a:t>
            </a:r>
            <a:endParaRPr sz="1600"/>
          </a:p>
          <a:p>
            <a:r>
              <a:rPr sz="1600"/>
              <a:t>✅ Order doesn’t matter, only elements do</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5657215"/>
            <a:ext cx="10789285" cy="368300"/>
          </a:xfrm>
          <a:prstGeom prst="rect">
            <a:avLst/>
          </a:prstGeom>
          <a:noFill/>
        </p:spPr>
        <p:txBody>
          <a:bodyPr wrap="square" rtlCol="0" anchor="t">
            <a:spAutoFit/>
          </a:bodyPr>
          <a:p>
            <a:r>
              <a:rPr lang="en-US" altLang="en-US"/>
              <a:t>https://github.com/pik1989/PythonforDS/blob/main/Sets.ipynb</a:t>
            </a:r>
            <a:endParaRPr lang="en-US"/>
          </a:p>
        </p:txBody>
      </p:sp>
      <p:sp>
        <p:nvSpPr>
          <p:cNvPr id="3" name="Text Box 2"/>
          <p:cNvSpPr txBox="1"/>
          <p:nvPr/>
        </p:nvSpPr>
        <p:spPr>
          <a:xfrm>
            <a:off x="220345" y="77470"/>
            <a:ext cx="8384540" cy="6323330"/>
          </a:xfrm>
          <a:prstGeom prst="rect">
            <a:avLst/>
          </a:prstGeom>
        </p:spPr>
        <p:txBody>
          <a:bodyPr wrap="square">
            <a:spAutoFit/>
          </a:bodyPr>
          <a:p>
            <a:pPr>
              <a:spcAft>
                <a:spcPct val="60000"/>
              </a:spcAft>
            </a:pPr>
            <a:r>
              <a:rPr sz="2200" b="1"/>
              <a:t>🔁 3. Set Practice Questions</a:t>
            </a:r>
            <a:endParaRPr sz="2200" b="1"/>
          </a:p>
          <a:p>
            <a:pPr>
              <a:buAutoNum type="arabicPeriod"/>
            </a:pPr>
            <a:r>
              <a:rPr sz="1600"/>
              <a:t>👥 Unique Users on Website:</a:t>
            </a:r>
            <a:endParaRPr sz="1600"/>
          </a:p>
          <a:p>
            <a:r>
              <a:rPr sz="1600"/>
              <a:t> From a list of user visits, extract the unique user IDs.</a:t>
            </a:r>
            <a:endParaRPr sz="1600"/>
          </a:p>
          <a:p>
            <a:endParaRPr sz="1600"/>
          </a:p>
          <a:p>
            <a:pPr>
              <a:buAutoNum type="arabicPeriod"/>
            </a:pPr>
            <a:r>
              <a:rPr sz="1600"/>
              <a:t>📚 Common Books Between Friends:</a:t>
            </a:r>
            <a:endParaRPr sz="1600"/>
          </a:p>
          <a:p>
            <a:r>
              <a:rPr sz="1600"/>
              <a:t> Given 2 sets of books owned by two friends, find:</a:t>
            </a:r>
            <a:endParaRPr sz="1600"/>
          </a:p>
          <a:p>
            <a:endParaRPr sz="1600"/>
          </a:p>
          <a:p>
            <a:pPr lvl="1">
              <a:buFont typeface="Arial" panose="020B0604020202020204"/>
              <a:buChar char="◦"/>
            </a:pPr>
            <a:r>
              <a:rPr sz="1600"/>
              <a:t>Books they both own</a:t>
            </a:r>
            <a:endParaRPr sz="1600"/>
          </a:p>
          <a:p>
            <a:pPr lvl="1">
              <a:buFont typeface="Arial" panose="020B0604020202020204"/>
              <a:buChar char="◦"/>
            </a:pPr>
            <a:endParaRPr sz="1600"/>
          </a:p>
          <a:p>
            <a:pPr lvl="1">
              <a:buFont typeface="Arial" panose="020B0604020202020204"/>
              <a:buChar char="◦"/>
            </a:pPr>
            <a:r>
              <a:rPr sz="1600"/>
              <a:t>Books only one of them owns</a:t>
            </a:r>
            <a:endParaRPr sz="1600"/>
          </a:p>
          <a:p>
            <a:pPr lvl="1">
              <a:buFont typeface="Arial" panose="020B0604020202020204"/>
              <a:buChar char="◦"/>
            </a:pPr>
            <a:endParaRPr sz="1600"/>
          </a:p>
          <a:p>
            <a:pPr>
              <a:buAutoNum type="arabicPeriod"/>
            </a:pPr>
            <a:r>
              <a:rPr sz="1600"/>
              <a:t>🎯 Target Market Analysis:</a:t>
            </a:r>
            <a:endParaRPr sz="1600"/>
          </a:p>
          <a:p>
            <a:r>
              <a:rPr sz="1600"/>
              <a:t> Given sets of customers who bought "Product A" and "Product B", identify:</a:t>
            </a:r>
            <a:endParaRPr sz="1600"/>
          </a:p>
          <a:p>
            <a:endParaRPr sz="1600"/>
          </a:p>
          <a:p>
            <a:pPr lvl="1">
              <a:buFont typeface="Arial" panose="020B0604020202020204"/>
              <a:buChar char="◦"/>
            </a:pPr>
            <a:r>
              <a:rPr sz="1600"/>
              <a:t>Customers who bought both</a:t>
            </a:r>
            <a:endParaRPr sz="1600"/>
          </a:p>
          <a:p>
            <a:pPr lvl="1">
              <a:buFont typeface="Arial" panose="020B0604020202020204"/>
              <a:buChar char="◦"/>
            </a:pPr>
            <a:endParaRPr sz="1600"/>
          </a:p>
          <a:p>
            <a:pPr lvl="1">
              <a:buFont typeface="Arial" panose="020B0604020202020204"/>
              <a:buChar char="◦"/>
            </a:pPr>
            <a:r>
              <a:rPr sz="1600"/>
              <a:t>Customers who bought only one</a:t>
            </a:r>
            <a:endParaRPr sz="1600"/>
          </a:p>
          <a:p>
            <a:pPr lvl="1">
              <a:buFont typeface="Arial" panose="020B0604020202020204"/>
              <a:buChar char="◦"/>
            </a:pPr>
            <a:endParaRPr sz="1600"/>
          </a:p>
          <a:p>
            <a:pPr>
              <a:buAutoNum type="arabicPeriod"/>
            </a:pPr>
            <a:r>
              <a:rPr sz="1600"/>
              <a:t>🎮 Game Badge Tracker:</a:t>
            </a:r>
            <a:endParaRPr sz="1600"/>
          </a:p>
          <a:p>
            <a:r>
              <a:rPr sz="1600"/>
              <a:t> Store unlocked game achievements using sets and find out which ones are still locked (difference).</a:t>
            </a:r>
            <a:endParaRPr sz="1600"/>
          </a:p>
          <a:p>
            <a:endParaRPr sz="1600"/>
          </a:p>
          <a:p>
            <a:pPr>
              <a:buAutoNum type="arabicPeriod"/>
            </a:pPr>
            <a:r>
              <a:rPr sz="1600"/>
              <a:t>🏫 Class Attendance Tracker:</a:t>
            </a:r>
            <a:endParaRPr sz="1600"/>
          </a:p>
          <a:p>
            <a:r>
              <a:rPr sz="1600"/>
              <a:t> Track students present each day using sets. Find students who attended all days.</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61060" y="106045"/>
            <a:ext cx="7774940" cy="5661025"/>
          </a:xfrm>
          <a:prstGeom prst="rect">
            <a:avLst/>
          </a:prstGeom>
        </p:spPr>
        <p:txBody>
          <a:bodyPr wrap="square">
            <a:spAutoFit/>
          </a:bodyPr>
          <a:p>
            <a:pPr>
              <a:spcAft>
                <a:spcPct val="60000"/>
              </a:spcAft>
            </a:pPr>
            <a:r>
              <a:rPr sz="2200" b="1"/>
              <a:t>🧊 4. Frozenset Practice Questions</a:t>
            </a:r>
            <a:endParaRPr sz="2200" b="1"/>
          </a:p>
          <a:p>
            <a:pPr>
              <a:spcAft>
                <a:spcPct val="60000"/>
              </a:spcAft>
            </a:pPr>
            <a:endParaRPr sz="2200" b="1"/>
          </a:p>
          <a:p>
            <a:pPr>
              <a:buAutoNum type="arabicPeriod"/>
            </a:pPr>
            <a:r>
              <a:rPr sz="1600"/>
              <a:t>📁 Immutable Access Rights:</a:t>
            </a:r>
            <a:endParaRPr sz="1600"/>
          </a:p>
          <a:p>
            <a:r>
              <a:rPr sz="1600"/>
              <a:t> Create a frozenset of read-only access permissions and try adding/removing permissions to understand immutability.</a:t>
            </a:r>
            <a:endParaRPr sz="1600"/>
          </a:p>
          <a:p>
            <a:endParaRPr sz="1600"/>
          </a:p>
          <a:p>
            <a:pPr>
              <a:buAutoNum type="arabicPeriod"/>
            </a:pPr>
            <a:r>
              <a:rPr sz="1600"/>
              <a:t>🏢 Department Tags in Reports:</a:t>
            </a:r>
            <a:endParaRPr sz="1600"/>
          </a:p>
          <a:p>
            <a:r>
              <a:rPr sz="1600"/>
              <a:t> Store tags as frozensets for each report and compare them to detect changes in department names across versions.</a:t>
            </a:r>
            <a:endParaRPr sz="1600"/>
          </a:p>
          <a:p>
            <a:endParaRPr sz="1600"/>
          </a:p>
          <a:p>
            <a:pPr>
              <a:buAutoNum type="arabicPeriod"/>
            </a:pPr>
            <a:r>
              <a:rPr sz="1600"/>
              <a:t>🎨 Color Palette Combos:</a:t>
            </a:r>
            <a:endParaRPr sz="1600"/>
          </a:p>
          <a:p>
            <a:r>
              <a:rPr sz="1600"/>
              <a:t> Store color combinations as frozensets. Check if a combination already exists (ignoring order).</a:t>
            </a:r>
            <a:endParaRPr sz="1600"/>
          </a:p>
          <a:p>
            <a:endParaRPr sz="1600"/>
          </a:p>
          <a:p>
            <a:pPr>
              <a:buAutoNum type="arabicPeriod"/>
            </a:pPr>
            <a:r>
              <a:rPr sz="1600"/>
              <a:t>🏷️ Product Attribute Sets:</a:t>
            </a:r>
            <a:endParaRPr sz="1600"/>
          </a:p>
          <a:p>
            <a:r>
              <a:rPr sz="1600"/>
              <a:t> Store product features as frozensets and group products with identical features.</a:t>
            </a:r>
            <a:endParaRPr sz="1600"/>
          </a:p>
          <a:p>
            <a:endParaRPr sz="1600"/>
          </a:p>
          <a:p>
            <a:pPr>
              <a:buAutoNum type="arabicPeriod"/>
            </a:pPr>
            <a:r>
              <a:rPr sz="1600"/>
              <a:t>🧪 Chemical Compound Detection:</a:t>
            </a:r>
            <a:endParaRPr sz="1600"/>
          </a:p>
          <a:p>
            <a:r>
              <a:rPr sz="1600"/>
              <a:t> Use frozensets to store atomic components of chemical compounds. Identify compounds with the same components.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9390" y="553085"/>
            <a:ext cx="5080000" cy="4429760"/>
          </a:xfrm>
          <a:prstGeom prst="rect">
            <a:avLst/>
          </a:prstGeom>
        </p:spPr>
        <p:txBody>
          <a:bodyPr>
            <a:spAutoFit/>
          </a:bodyPr>
          <a:p>
            <a:pPr>
              <a:spcAft>
                <a:spcPct val="60000"/>
              </a:spcAft>
            </a:pPr>
            <a:r>
              <a:rPr sz="2200" b="1"/>
              <a:t>🔁 Set – Interview Questions</a:t>
            </a:r>
            <a:endParaRPr sz="2200" b="1"/>
          </a:p>
          <a:p>
            <a:pPr>
              <a:spcAft>
                <a:spcPct val="60000"/>
              </a:spcAft>
            </a:pPr>
            <a:endParaRPr sz="2200" b="1"/>
          </a:p>
          <a:p>
            <a:pPr>
              <a:buAutoNum type="arabicPeriod"/>
            </a:pPr>
            <a:r>
              <a:rPr sz="1600"/>
              <a:t>❓ What are the advantages of using a set in Python?</a:t>
            </a:r>
            <a:endParaRPr sz="1600"/>
          </a:p>
          <a:p>
            <a:pPr>
              <a:buAutoNum type="arabicPeriod"/>
            </a:pPr>
            <a:endParaRPr sz="1600"/>
          </a:p>
          <a:p>
            <a:pPr>
              <a:buAutoNum type="arabicPeriod"/>
            </a:pPr>
            <a:r>
              <a:rPr sz="1600"/>
              <a:t>❓ How do sets handle duplicate values?</a:t>
            </a:r>
            <a:endParaRPr sz="1600"/>
          </a:p>
          <a:p>
            <a:pPr>
              <a:buAutoNum type="arabicPeriod"/>
            </a:pPr>
            <a:endParaRPr sz="1600"/>
          </a:p>
          <a:p>
            <a:pPr>
              <a:buAutoNum type="arabicPeriod"/>
            </a:pPr>
            <a:r>
              <a:rPr sz="1600"/>
              <a:t>❓ What are common operations on sets? (union, intersection, difference)</a:t>
            </a:r>
            <a:endParaRPr sz="1600"/>
          </a:p>
          <a:p>
            <a:pPr>
              <a:buAutoNum type="arabicPeriod"/>
            </a:pPr>
            <a:endParaRPr sz="1600"/>
          </a:p>
          <a:p>
            <a:pPr>
              <a:buAutoNum type="arabicPeriod"/>
            </a:pPr>
            <a:r>
              <a:rPr sz="1600"/>
              <a:t>❓ How would you find common users between two social networks using sets?</a:t>
            </a:r>
            <a:endParaRPr sz="1600"/>
          </a:p>
          <a:p>
            <a:pPr>
              <a:buAutoNum type="arabicPeriod"/>
            </a:pPr>
            <a:endParaRPr sz="1600"/>
          </a:p>
          <a:p>
            <a:pPr>
              <a:buAutoNum type="arabicPeriod"/>
            </a:pPr>
            <a:r>
              <a:rPr sz="1600"/>
              <a:t>❓ Are sets ordered? Can you index into a set?</a:t>
            </a:r>
            <a:endParaRPr sz="1600"/>
          </a:p>
          <a:p>
            <a:pPr>
              <a:buAutoNum type="arabicPeriod"/>
            </a:pPr>
            <a:endParaRPr sz="1600"/>
          </a:p>
          <a:p>
            <a:pPr>
              <a:buAutoNum type="arabicPeriod"/>
            </a:pPr>
            <a:r>
              <a:rPr sz="1600"/>
              <a:t>❓ What is the time complexity of lookup in a set?</a:t>
            </a:r>
            <a:endParaRPr sz="1600"/>
          </a:p>
        </p:txBody>
      </p:sp>
      <p:sp>
        <p:nvSpPr>
          <p:cNvPr id="3" name="Text Box 2"/>
          <p:cNvSpPr txBox="1"/>
          <p:nvPr/>
        </p:nvSpPr>
        <p:spPr>
          <a:xfrm>
            <a:off x="5621655" y="1119505"/>
            <a:ext cx="5080000" cy="3937000"/>
          </a:xfrm>
          <a:prstGeom prst="rect">
            <a:avLst/>
          </a:prstGeom>
        </p:spPr>
        <p:txBody>
          <a:bodyPr>
            <a:spAutoFit/>
          </a:bodyPr>
          <a:p>
            <a:pPr>
              <a:spcAft>
                <a:spcPct val="60000"/>
              </a:spcAft>
            </a:pPr>
            <a:r>
              <a:rPr sz="2200" b="1"/>
              <a:t>🧊 Frozenset – Interview Questions</a:t>
            </a:r>
            <a:endParaRPr sz="2200" b="1"/>
          </a:p>
          <a:p>
            <a:pPr>
              <a:spcAft>
                <a:spcPct val="60000"/>
              </a:spcAft>
            </a:pPr>
            <a:endParaRPr sz="2200" b="1"/>
          </a:p>
          <a:p>
            <a:pPr>
              <a:buAutoNum type="arabicPeriod"/>
            </a:pPr>
            <a:r>
              <a:rPr sz="1600"/>
              <a:t>❓ What is a frozenset and when would you use it?</a:t>
            </a:r>
            <a:endParaRPr sz="1600"/>
          </a:p>
          <a:p>
            <a:pPr>
              <a:buAutoNum type="arabicPeriod"/>
            </a:pPr>
            <a:endParaRPr sz="1600"/>
          </a:p>
          <a:p>
            <a:pPr>
              <a:buAutoNum type="arabicPeriod"/>
            </a:pPr>
            <a:r>
              <a:rPr sz="1600"/>
              <a:t>❓ How does a frozenset differ from a normal set?</a:t>
            </a:r>
            <a:endParaRPr sz="1600"/>
          </a:p>
          <a:p>
            <a:pPr>
              <a:buAutoNum type="arabicPeriod"/>
            </a:pPr>
            <a:endParaRPr sz="1600"/>
          </a:p>
          <a:p>
            <a:pPr>
              <a:buAutoNum type="arabicPeriod"/>
            </a:pPr>
            <a:r>
              <a:rPr sz="1600"/>
              <a:t>❓ Can frozensets be used as keys in dictionaries? Why or why not?</a:t>
            </a:r>
            <a:endParaRPr sz="1600"/>
          </a:p>
          <a:p>
            <a:pPr>
              <a:buAutoNum type="arabicPeriod"/>
            </a:pPr>
            <a:endParaRPr sz="1600"/>
          </a:p>
          <a:p>
            <a:pPr>
              <a:buAutoNum type="arabicPeriod"/>
            </a:pPr>
            <a:r>
              <a:rPr sz="1600"/>
              <a:t>❓ What operations can and cannot be performed on a frozenset?</a:t>
            </a:r>
            <a:endParaRPr sz="1600"/>
          </a:p>
          <a:p>
            <a:pPr>
              <a:buAutoNum type="arabicPeriod"/>
            </a:pPr>
            <a:endParaRPr sz="1600"/>
          </a:p>
          <a:p>
            <a:pPr>
              <a:buAutoNum type="arabicPeriod"/>
            </a:pPr>
            <a:r>
              <a:rPr sz="1600"/>
              <a:t>❓ Can a frozenset contain mutable objects like a list?</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067753"/>
            <a:ext cx="5080000" cy="4521835"/>
          </a:xfrm>
          <a:prstGeom prst="rect">
            <a:avLst/>
          </a:prstGeom>
        </p:spPr>
        <p:txBody>
          <a:bodyPr>
            <a:spAutoFit/>
          </a:bodyPr>
          <a:p>
            <a:pPr>
              <a:spcAft>
                <a:spcPct val="60000"/>
              </a:spcAft>
            </a:pPr>
            <a:r>
              <a:rPr sz="2200" b="1"/>
              <a:t>5. 🛒 Problem: Shopping Cart System</a:t>
            </a:r>
            <a:endParaRPr sz="2200" b="1"/>
          </a:p>
          <a:p>
            <a:r>
              <a:rPr sz="1600"/>
              <a:t>Statement:</a:t>
            </a:r>
            <a:endParaRPr sz="1600"/>
          </a:p>
          <a:p>
            <a:r>
              <a:rPr sz="1600"/>
              <a:t> Simulate a shopping cart where product names are keys and quantities are values. Allow adding, updating, and deleting items.</a:t>
            </a:r>
            <a:endParaRPr sz="1600"/>
          </a:p>
          <a:p>
            <a:r>
              <a:rPr sz="1600"/>
              <a:t>Why Dictionary?</a:t>
            </a:r>
            <a:endParaRPr sz="1600"/>
          </a:p>
          <a:p>
            <a:r>
              <a:rPr sz="1600"/>
              <a:t> Products can be accessed and updated efficiently by name.</a:t>
            </a:r>
            <a:endParaRPr sz="1600"/>
          </a:p>
          <a:p>
            <a:pPr>
              <a:spcAft>
                <a:spcPct val="60000"/>
              </a:spcAft>
            </a:pPr>
            <a:r>
              <a:rPr sz="2200" b="1"/>
              <a:t>6. 🎓 Problem: Count Student Enrollments per Course</a:t>
            </a:r>
            <a:endParaRPr sz="2200" b="1"/>
          </a:p>
          <a:p>
            <a:r>
              <a:rPr sz="1600"/>
              <a:t>Statement:</a:t>
            </a:r>
            <a:endParaRPr sz="1600"/>
          </a:p>
          <a:p>
            <a:r>
              <a:rPr sz="1600"/>
              <a:t> Given a list of (student, course) pairs, find how many students enrolled in each course.</a:t>
            </a:r>
            <a:endParaRPr sz="1600"/>
          </a:p>
          <a:p>
            <a:r>
              <a:rPr sz="1600"/>
              <a:t>Why Dictionary?</a:t>
            </a:r>
            <a:endParaRPr sz="1600"/>
          </a:p>
          <a:p>
            <a:r>
              <a:rPr sz="1600"/>
              <a:t> Each course is a key; increment count as you parse pairs.</a:t>
            </a:r>
            <a:endParaRPr sz="1600"/>
          </a:p>
        </p:txBody>
      </p:sp>
      <p:sp>
        <p:nvSpPr>
          <p:cNvPr id="3" name="Text Box 2"/>
          <p:cNvSpPr txBox="1"/>
          <p:nvPr/>
        </p:nvSpPr>
        <p:spPr>
          <a:xfrm>
            <a:off x="3423920" y="699770"/>
            <a:ext cx="4064000" cy="368300"/>
          </a:xfrm>
          <a:prstGeom prst="rect">
            <a:avLst/>
          </a:prstGeom>
          <a:noFill/>
        </p:spPr>
        <p:txBody>
          <a:bodyPr wrap="square" rtlCol="0">
            <a:spAutoFit/>
          </a:bodyPr>
          <a:p>
            <a:r>
              <a:rPr lang="en-US" b="1"/>
              <a:t>WHY DICTIONARY</a:t>
            </a:r>
            <a:endParaRPr lang="en-US" b="1"/>
          </a:p>
        </p:txBody>
      </p:sp>
      <p:sp>
        <p:nvSpPr>
          <p:cNvPr id="4" name="Text Box 3"/>
          <p:cNvSpPr txBox="1"/>
          <p:nvPr/>
        </p:nvSpPr>
        <p:spPr>
          <a:xfrm>
            <a:off x="5363210" y="1258570"/>
            <a:ext cx="5080000" cy="3783330"/>
          </a:xfrm>
          <a:prstGeom prst="rect">
            <a:avLst/>
          </a:prstGeom>
        </p:spPr>
        <p:txBody>
          <a:bodyPr>
            <a:spAutoFit/>
          </a:bodyPr>
          <a:p>
            <a:pPr>
              <a:spcAft>
                <a:spcPct val="60000"/>
              </a:spcAft>
            </a:pPr>
            <a:r>
              <a:rPr sz="2200" b="1"/>
              <a:t>11. 👨‍👩‍👧‍👦 Problem: Family Tree Tracker</a:t>
            </a:r>
            <a:endParaRPr sz="2200" b="1"/>
          </a:p>
          <a:p>
            <a:r>
              <a:rPr sz="1600"/>
              <a:t>Statement:</a:t>
            </a:r>
            <a:endParaRPr sz="1600"/>
          </a:p>
          <a:p>
            <a:r>
              <a:rPr sz="1600"/>
              <a:t> Track parents of each person in a dataset like {child: [father, mother]}.</a:t>
            </a:r>
            <a:endParaRPr sz="1600"/>
          </a:p>
          <a:p>
            <a:r>
              <a:rPr sz="1600"/>
              <a:t>Why Dictionary?</a:t>
            </a:r>
            <a:endParaRPr sz="1600"/>
          </a:p>
          <a:p>
            <a:r>
              <a:rPr sz="1600"/>
              <a:t> Efficient lookup and storage of relationships.</a:t>
            </a:r>
            <a:endParaRPr sz="1600"/>
          </a:p>
          <a:p>
            <a:pPr>
              <a:spcAft>
                <a:spcPct val="60000"/>
              </a:spcAft>
            </a:pPr>
            <a:r>
              <a:rPr sz="2200" b="1"/>
              <a:t>12. 🌍 Problem: Country–City Directory</a:t>
            </a:r>
            <a:endParaRPr sz="2200" b="1"/>
          </a:p>
          <a:p>
            <a:r>
              <a:rPr sz="1600"/>
              <a:t>Statement:</a:t>
            </a:r>
            <a:endParaRPr sz="1600"/>
          </a:p>
          <a:p>
            <a:r>
              <a:rPr sz="1600"/>
              <a:t> Store a mapping of countries to a list of their major cities.</a:t>
            </a:r>
            <a:endParaRPr sz="1600"/>
          </a:p>
          <a:p>
            <a:r>
              <a:rPr sz="1600"/>
              <a:t>Why Dictionary?</a:t>
            </a:r>
            <a:endParaRPr sz="1600"/>
          </a:p>
          <a:p>
            <a:r>
              <a:rPr sz="1600"/>
              <a:t> Key = Country name, Value = list of cities.</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820" y="0"/>
            <a:ext cx="3385820" cy="5969635"/>
          </a:xfrm>
          <a:prstGeom prst="rect">
            <a:avLst/>
          </a:prstGeom>
        </p:spPr>
        <p:txBody>
          <a:bodyPr wrap="square">
            <a:spAutoFit/>
          </a:bodyPr>
          <a:p>
            <a:pPr>
              <a:spcAft>
                <a:spcPct val="60000"/>
              </a:spcAft>
            </a:pPr>
            <a:r>
              <a:rPr sz="1400" b="1"/>
              <a:t>📌 What is a Dictionary?</a:t>
            </a:r>
            <a:endParaRPr sz="1400" b="1"/>
          </a:p>
          <a:p>
            <a:r>
              <a:rPr sz="900"/>
              <a:t>A dictionary is a built-in Python data structure that stores key-value pairs.</a:t>
            </a:r>
            <a:endParaRPr sz="900"/>
          </a:p>
          <a:p>
            <a:r>
              <a:rPr sz="900"/>
              <a:t> It is:</a:t>
            </a:r>
            <a:endParaRPr sz="900"/>
          </a:p>
          <a:p>
            <a:endParaRPr sz="900"/>
          </a:p>
          <a:p>
            <a:pPr>
              <a:buFont typeface="Arial" panose="020B0604020202020204"/>
              <a:buChar char="•"/>
            </a:pPr>
            <a:r>
              <a:rPr sz="900"/>
              <a:t>Unordered (before Python 3.7)</a:t>
            </a:r>
            <a:endParaRPr sz="900"/>
          </a:p>
          <a:p>
            <a:pPr>
              <a:buFont typeface="Arial" panose="020B0604020202020204"/>
              <a:buChar char="•"/>
            </a:pPr>
            <a:endParaRPr sz="900"/>
          </a:p>
          <a:p>
            <a:pPr>
              <a:buFont typeface="Arial" panose="020B0604020202020204"/>
              <a:buChar char="•"/>
            </a:pPr>
            <a:r>
              <a:rPr sz="900"/>
              <a:t>Mutable</a:t>
            </a:r>
            <a:endParaRPr sz="900"/>
          </a:p>
          <a:p>
            <a:pPr>
              <a:buFont typeface="Arial" panose="020B0604020202020204"/>
              <a:buChar char="•"/>
            </a:pPr>
            <a:endParaRPr sz="900"/>
          </a:p>
          <a:p>
            <a:pPr>
              <a:buFont typeface="Arial" panose="020B0604020202020204"/>
              <a:buChar char="•"/>
            </a:pPr>
            <a:r>
              <a:rPr sz="900"/>
              <a:t>Keys are unique and immutable (e.g., string, number, tuple)</a:t>
            </a:r>
            <a:endParaRPr sz="900"/>
          </a:p>
          <a:p>
            <a:pPr>
              <a:buFont typeface="Arial" panose="020B0604020202020204"/>
              <a:buChar char="•"/>
            </a:pPr>
            <a:endParaRPr sz="900"/>
          </a:p>
          <a:p>
            <a:pPr>
              <a:buFont typeface="Arial" panose="020B0604020202020204"/>
              <a:buChar char="•"/>
            </a:pPr>
            <a:r>
              <a:rPr sz="900"/>
              <a:t>Values can be of any type (mutable or immutable)</a:t>
            </a:r>
            <a:endParaRPr sz="900"/>
          </a:p>
          <a:p>
            <a:pPr>
              <a:spcAft>
                <a:spcPct val="60000"/>
              </a:spcAft>
            </a:pPr>
            <a:r>
              <a:rPr sz="1400" b="1"/>
              <a:t>🛠️ Creating a Dictionary</a:t>
            </a:r>
            <a:endParaRPr sz="1400" b="1"/>
          </a:p>
          <a:p>
            <a:r>
              <a:rPr sz="900"/>
              <a:t># Method 1: Using curly braces
my_dict = {'name': 'Alice', 'age': 25, 'city': 'Delhi'}
# Method 2: Using dict() constructor
my_dict = dict(name='Alice', age=25, city='Delhi')
</a:t>
            </a:r>
            <a:endParaRPr sz="900"/>
          </a:p>
          <a:p>
            <a:pPr>
              <a:spcAft>
                <a:spcPct val="60000"/>
              </a:spcAft>
            </a:pPr>
            <a:r>
              <a:rPr sz="1400" b="1"/>
              <a:t>🧾 Accessing Dictionary Elements</a:t>
            </a:r>
            <a:endParaRPr sz="1400" b="1"/>
          </a:p>
          <a:p>
            <a:r>
              <a:rPr sz="900"/>
              <a:t>print(my_dict['name'])    # Alice
print(my_dict.get('age')) # 25
</a:t>
            </a:r>
            <a:endParaRPr sz="900"/>
          </a:p>
          <a:p>
            <a:r>
              <a:rPr sz="900"/>
              <a:t>⚠️ get() is safer — returns None if key doesn't exist, while [] gives KeyError.</a:t>
            </a:r>
            <a:endParaRPr sz="900"/>
          </a:p>
          <a:p>
            <a:pPr>
              <a:spcAft>
                <a:spcPct val="60000"/>
              </a:spcAft>
            </a:pPr>
            <a:r>
              <a:rPr sz="1400" b="1"/>
              <a:t>➕ Adding &amp; Updating Elements</a:t>
            </a:r>
            <a:endParaRPr sz="1400" b="1"/>
          </a:p>
          <a:p>
            <a:r>
              <a:rPr sz="900"/>
              <a:t># Add new item
my_dict['gender'] = 'Female'
# Update existing key
my_dict['age'] = 26
# Using update() method
my_dict.update({'city': 'Mumbai', 'country': 'India'})
</a:t>
            </a:r>
            <a:endParaRPr sz="900"/>
          </a:p>
          <a:p>
            <a:pPr>
              <a:spcAft>
                <a:spcPct val="60000"/>
              </a:spcAft>
            </a:pPr>
            <a:endParaRPr sz="900"/>
          </a:p>
        </p:txBody>
      </p:sp>
      <p:sp>
        <p:nvSpPr>
          <p:cNvPr id="3" name="Text Box 2"/>
          <p:cNvSpPr txBox="1"/>
          <p:nvPr/>
        </p:nvSpPr>
        <p:spPr>
          <a:xfrm>
            <a:off x="3979545" y="110490"/>
            <a:ext cx="5080000" cy="337185"/>
          </a:xfrm>
          <a:prstGeom prst="rect">
            <a:avLst/>
          </a:prstGeom>
        </p:spPr>
        <p:txBody>
          <a:bodyPr>
            <a:spAutoFit/>
          </a:bodyPr>
          <a:p>
            <a:pPr>
              <a:spcAft>
                <a:spcPct val="60000"/>
              </a:spcAft>
            </a:pPr>
            <a:r>
              <a:rPr sz="1600" b="1"/>
              <a:t>🧮 Dictionary Functions</a:t>
            </a:r>
            <a:endParaRPr sz="1600" b="1"/>
          </a:p>
        </p:txBody>
      </p:sp>
      <p:graphicFrame>
        <p:nvGraphicFramePr>
          <p:cNvPr id="4" name="Table 3"/>
          <p:cNvGraphicFramePr/>
          <p:nvPr>
            <p:custDataLst>
              <p:tags r:id="rId1"/>
            </p:custDataLst>
          </p:nvPr>
        </p:nvGraphicFramePr>
        <p:xfrm>
          <a:off x="4450715" y="375285"/>
          <a:ext cx="5739765" cy="745490"/>
        </p:xfrm>
        <a:graphic>
          <a:graphicData uri="http://schemas.openxmlformats.org/drawingml/2006/table">
            <a:tbl>
              <a:tblPr/>
              <a:tblGrid>
                <a:gridCol w="575945"/>
                <a:gridCol w="5163820"/>
              </a:tblGrid>
              <a:tr h="0">
                <a:tc>
                  <a:txBody>
                    <a:bodyPr/>
                    <a:p>
                      <a:r>
                        <a:rPr sz="1100"/>
                        <a:t>Function</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242570">
                <a:tc>
                  <a:txBody>
                    <a:bodyPr/>
                    <a:p>
                      <a:r>
                        <a:rPr sz="1100"/>
                        <a:t>len(d)</a:t>
                      </a:r>
                      <a:endParaRPr sz="1100"/>
                    </a:p>
                  </a:txBody>
                  <a:tcPr marL="0" marR="0" marT="0" marB="0" anchor="ctr" anchorCtr="0">
                    <a:lnL>
                      <a:noFill/>
                    </a:lnL>
                    <a:lnR>
                      <a:noFill/>
                    </a:lnR>
                    <a:lnT>
                      <a:noFill/>
                    </a:lnT>
                    <a:lnB>
                      <a:noFill/>
                    </a:lnB>
                    <a:noFill/>
                  </a:tcPr>
                </a:tc>
                <a:tc>
                  <a:txBody>
                    <a:bodyPr/>
                    <a:p>
                      <a:r>
                        <a:rPr sz="1100"/>
                        <a:t>Returns number of key-value pairs</a:t>
                      </a:r>
                      <a:endParaRPr sz="1100"/>
                    </a:p>
                  </a:txBody>
                  <a:tcPr marL="0" marR="0" marT="0" marB="0" anchor="ctr" anchorCtr="0">
                    <a:lnL>
                      <a:noFill/>
                    </a:lnL>
                    <a:lnR>
                      <a:noFill/>
                    </a:lnR>
                    <a:lnT>
                      <a:noFill/>
                    </a:lnT>
                    <a:lnB>
                      <a:noFill/>
                    </a:lnB>
                    <a:noFill/>
                  </a:tcPr>
                </a:tc>
              </a:tr>
              <a:tr h="0">
                <a:tc>
                  <a:txBody>
                    <a:bodyPr/>
                    <a:p>
                      <a:r>
                        <a:rPr sz="1100"/>
                        <a:t>str(d)</a:t>
                      </a:r>
                      <a:endParaRPr sz="1100"/>
                    </a:p>
                  </a:txBody>
                  <a:tcPr marL="0" marR="0" marT="0" marB="0" anchor="ctr" anchorCtr="0">
                    <a:lnL>
                      <a:noFill/>
                    </a:lnL>
                    <a:lnR>
                      <a:noFill/>
                    </a:lnR>
                    <a:lnT>
                      <a:noFill/>
                    </a:lnT>
                    <a:lnB>
                      <a:noFill/>
                    </a:lnB>
                    <a:noFill/>
                  </a:tcPr>
                </a:tc>
                <a:tc>
                  <a:txBody>
                    <a:bodyPr/>
                    <a:p>
                      <a:r>
                        <a:rPr sz="1100"/>
                        <a:t>Returns string representation of dictionary</a:t>
                      </a:r>
                      <a:endParaRPr sz="1100"/>
                    </a:p>
                  </a:txBody>
                  <a:tcPr marL="0" marR="0" marT="0" marB="0" anchor="ctr" anchorCtr="0">
                    <a:lnL>
                      <a:noFill/>
                    </a:lnL>
                    <a:lnR>
                      <a:noFill/>
                    </a:lnR>
                    <a:lnT>
                      <a:noFill/>
                    </a:lnT>
                    <a:lnB>
                      <a:noFill/>
                    </a:lnB>
                    <a:noFill/>
                  </a:tcPr>
                </a:tc>
              </a:tr>
              <a:tr h="0">
                <a:tc>
                  <a:txBody>
                    <a:bodyPr/>
                    <a:p>
                      <a:r>
                        <a:rPr sz="1100"/>
                        <a:t>type(d)</a:t>
                      </a:r>
                      <a:endParaRPr sz="1100"/>
                    </a:p>
                  </a:txBody>
                  <a:tcPr marL="0" marR="0" marT="0" marB="0" anchor="ctr" anchorCtr="0">
                    <a:lnL>
                      <a:noFill/>
                    </a:lnL>
                    <a:lnR>
                      <a:noFill/>
                    </a:lnR>
                    <a:lnT>
                      <a:noFill/>
                    </a:lnT>
                    <a:lnB>
                      <a:noFill/>
                    </a:lnB>
                    <a:noFill/>
                  </a:tcPr>
                </a:tc>
                <a:tc>
                  <a:txBody>
                    <a:bodyPr/>
                    <a:p>
                      <a:r>
                        <a:rPr sz="1100"/>
                        <a:t>Returns type (</a:t>
                      </a:r>
                      <a:r>
                        <a:rPr sz="1100"/>
                        <a:t>&lt;class 'dict'&gt;</a:t>
                      </a:r>
                      <a:r>
                        <a:rPr sz="1100"/>
                        <a: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3979545" y="784859"/>
            <a:ext cx="5080000" cy="614045"/>
          </a:xfrm>
          <a:prstGeom prst="rect">
            <a:avLst/>
          </a:prstGeom>
        </p:spPr>
        <p:txBody>
          <a:bodyPr>
            <a:spAutoFit/>
          </a:bodyPr>
          <a:p/>
          <a:p>
            <a:pPr>
              <a:spcAft>
                <a:spcPct val="60000"/>
              </a:spcAft>
            </a:pPr>
            <a:r>
              <a:rPr sz="1600" b="1"/>
              <a:t>🔧 Dictionary Methods</a:t>
            </a:r>
            <a:endParaRPr sz="1600" b="1"/>
          </a:p>
        </p:txBody>
      </p:sp>
      <p:graphicFrame>
        <p:nvGraphicFramePr>
          <p:cNvPr id="6" name="Table 5"/>
          <p:cNvGraphicFramePr/>
          <p:nvPr>
            <p:custDataLst>
              <p:tags r:id="rId2"/>
            </p:custDataLst>
          </p:nvPr>
        </p:nvGraphicFramePr>
        <p:xfrm>
          <a:off x="3822700" y="1398905"/>
          <a:ext cx="4401185" cy="1844040"/>
        </p:xfrm>
        <a:graphic>
          <a:graphicData uri="http://schemas.openxmlformats.org/drawingml/2006/table">
            <a:tbl>
              <a:tblPr/>
              <a:tblGrid>
                <a:gridCol w="743585"/>
                <a:gridCol w="3657600"/>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d.get(k)</a:t>
                      </a:r>
                      <a:endParaRPr sz="1100"/>
                    </a:p>
                  </a:txBody>
                  <a:tcPr marL="0" marR="0" marT="0" marB="0" anchor="ctr" anchorCtr="0">
                    <a:lnL>
                      <a:noFill/>
                    </a:lnL>
                    <a:lnR>
                      <a:noFill/>
                    </a:lnR>
                    <a:lnT>
                      <a:noFill/>
                    </a:lnT>
                    <a:lnB>
                      <a:noFill/>
                    </a:lnB>
                    <a:noFill/>
                  </a:tcPr>
                </a:tc>
                <a:tc>
                  <a:txBody>
                    <a:bodyPr/>
                    <a:p>
                      <a:r>
                        <a:rPr sz="1100"/>
                        <a:t>Returns value of key </a:t>
                      </a:r>
                      <a:r>
                        <a:rPr sz="1100"/>
                        <a:t>k</a:t>
                      </a:r>
                      <a:r>
                        <a:rPr sz="1100"/>
                        <a:t> or </a:t>
                      </a:r>
                      <a:r>
                        <a:rPr sz="1100"/>
                        <a:t>None</a:t>
                      </a:r>
                      <a:r>
                        <a:rPr sz="1100"/>
                        <a:t> if key doesn't exist</a:t>
                      </a:r>
                      <a:endParaRPr sz="1100"/>
                    </a:p>
                  </a:txBody>
                  <a:tcPr marL="0" marR="0" marT="0" marB="0" anchor="ctr" anchorCtr="0">
                    <a:lnL>
                      <a:noFill/>
                    </a:lnL>
                    <a:lnR>
                      <a:noFill/>
                    </a:lnR>
                    <a:lnT>
                      <a:noFill/>
                    </a:lnT>
                    <a:lnB>
                      <a:noFill/>
                    </a:lnB>
                    <a:noFill/>
                  </a:tcPr>
                </a:tc>
              </a:tr>
              <a:tr h="0">
                <a:tc>
                  <a:txBody>
                    <a:bodyPr/>
                    <a:p>
                      <a:r>
                        <a:rPr sz="1100"/>
                        <a:t>d.keys()</a:t>
                      </a:r>
                      <a:endParaRPr sz="1100"/>
                    </a:p>
                  </a:txBody>
                  <a:tcPr marL="0" marR="0" marT="0" marB="0" anchor="ctr" anchorCtr="0">
                    <a:lnL>
                      <a:noFill/>
                    </a:lnL>
                    <a:lnR>
                      <a:noFill/>
                    </a:lnR>
                    <a:lnT>
                      <a:noFill/>
                    </a:lnT>
                    <a:lnB>
                      <a:noFill/>
                    </a:lnB>
                    <a:noFill/>
                  </a:tcPr>
                </a:tc>
                <a:tc>
                  <a:txBody>
                    <a:bodyPr/>
                    <a:p>
                      <a:r>
                        <a:rPr sz="1100"/>
                        <a:t>Returns all keys as a view</a:t>
                      </a:r>
                      <a:endParaRPr sz="1100"/>
                    </a:p>
                  </a:txBody>
                  <a:tcPr marL="0" marR="0" marT="0" marB="0" anchor="ctr" anchorCtr="0">
                    <a:lnL>
                      <a:noFill/>
                    </a:lnL>
                    <a:lnR>
                      <a:noFill/>
                    </a:lnR>
                    <a:lnT>
                      <a:noFill/>
                    </a:lnT>
                    <a:lnB>
                      <a:noFill/>
                    </a:lnB>
                    <a:noFill/>
                  </a:tcPr>
                </a:tc>
              </a:tr>
              <a:tr h="0">
                <a:tc>
                  <a:txBody>
                    <a:bodyPr/>
                    <a:p>
                      <a:r>
                        <a:rPr sz="1100"/>
                        <a:t>d.values()</a:t>
                      </a:r>
                      <a:endParaRPr sz="1100"/>
                    </a:p>
                  </a:txBody>
                  <a:tcPr marL="0" marR="0" marT="0" marB="0" anchor="ctr" anchorCtr="0">
                    <a:lnL>
                      <a:noFill/>
                    </a:lnL>
                    <a:lnR>
                      <a:noFill/>
                    </a:lnR>
                    <a:lnT>
                      <a:noFill/>
                    </a:lnT>
                    <a:lnB>
                      <a:noFill/>
                    </a:lnB>
                    <a:noFill/>
                  </a:tcPr>
                </a:tc>
                <a:tc>
                  <a:txBody>
                    <a:bodyPr/>
                    <a:p>
                      <a:r>
                        <a:rPr sz="1100"/>
                        <a:t>Returns all values as a view</a:t>
                      </a:r>
                      <a:endParaRPr sz="1100"/>
                    </a:p>
                  </a:txBody>
                  <a:tcPr marL="0" marR="0" marT="0" marB="0" anchor="ctr" anchorCtr="0">
                    <a:lnL>
                      <a:noFill/>
                    </a:lnL>
                    <a:lnR>
                      <a:noFill/>
                    </a:lnR>
                    <a:lnT>
                      <a:noFill/>
                    </a:lnT>
                    <a:lnB>
                      <a:noFill/>
                    </a:lnB>
                    <a:noFill/>
                  </a:tcPr>
                </a:tc>
              </a:tr>
              <a:tr h="0">
                <a:tc>
                  <a:txBody>
                    <a:bodyPr/>
                    <a:p>
                      <a:r>
                        <a:rPr sz="1100"/>
                        <a:t>d.items()</a:t>
                      </a:r>
                      <a:endParaRPr sz="1100"/>
                    </a:p>
                  </a:txBody>
                  <a:tcPr marL="0" marR="0" marT="0" marB="0" anchor="ctr" anchorCtr="0">
                    <a:lnL>
                      <a:noFill/>
                    </a:lnL>
                    <a:lnR>
                      <a:noFill/>
                    </a:lnR>
                    <a:lnT>
                      <a:noFill/>
                    </a:lnT>
                    <a:lnB>
                      <a:noFill/>
                    </a:lnB>
                    <a:noFill/>
                  </a:tcPr>
                </a:tc>
                <a:tc>
                  <a:txBody>
                    <a:bodyPr/>
                    <a:p>
                      <a:r>
                        <a:rPr sz="1100"/>
                        <a:t>Returns all key-value pairs as tuples</a:t>
                      </a:r>
                      <a:endParaRPr sz="1100"/>
                    </a:p>
                  </a:txBody>
                  <a:tcPr marL="0" marR="0" marT="0" marB="0" anchor="ctr" anchorCtr="0">
                    <a:lnL>
                      <a:noFill/>
                    </a:lnL>
                    <a:lnR>
                      <a:noFill/>
                    </a:lnR>
                    <a:lnT>
                      <a:noFill/>
                    </a:lnT>
                    <a:lnB>
                      <a:noFill/>
                    </a:lnB>
                    <a:noFill/>
                  </a:tcPr>
                </a:tc>
              </a:tr>
              <a:tr h="0">
                <a:tc>
                  <a:txBody>
                    <a:bodyPr/>
                    <a:p>
                      <a:r>
                        <a:rPr sz="1100"/>
                        <a:t>d.update(d2)</a:t>
                      </a:r>
                      <a:endParaRPr sz="1100"/>
                    </a:p>
                  </a:txBody>
                  <a:tcPr marL="0" marR="0" marT="0" marB="0" anchor="ctr" anchorCtr="0">
                    <a:lnL>
                      <a:noFill/>
                    </a:lnL>
                    <a:lnR>
                      <a:noFill/>
                    </a:lnR>
                    <a:lnT>
                      <a:noFill/>
                    </a:lnT>
                    <a:lnB>
                      <a:noFill/>
                    </a:lnB>
                    <a:noFill/>
                  </a:tcPr>
                </a:tc>
                <a:tc>
                  <a:txBody>
                    <a:bodyPr/>
                    <a:p>
                      <a:r>
                        <a:rPr sz="1100"/>
                        <a:t>Adds/updates key-value pairs from </a:t>
                      </a:r>
                      <a:r>
                        <a:rPr sz="1100"/>
                        <a:t>d2</a:t>
                      </a:r>
                      <a:endParaRPr sz="1100"/>
                    </a:p>
                  </a:txBody>
                  <a:tcPr marL="0" marR="0" marT="0" marB="0" anchor="ctr" anchorCtr="0">
                    <a:lnL>
                      <a:noFill/>
                    </a:lnL>
                    <a:lnR>
                      <a:noFill/>
                    </a:lnR>
                    <a:lnT>
                      <a:noFill/>
                    </a:lnT>
                    <a:lnB>
                      <a:noFill/>
                    </a:lnB>
                    <a:noFill/>
                  </a:tcPr>
                </a:tc>
              </a:tr>
              <a:tr h="0">
                <a:tc>
                  <a:txBody>
                    <a:bodyPr/>
                    <a:p>
                      <a:r>
                        <a:rPr sz="1100"/>
                        <a:t>d.pop(k)</a:t>
                      </a:r>
                      <a:endParaRPr sz="1100"/>
                    </a:p>
                  </a:txBody>
                  <a:tcPr marL="0" marR="0" marT="0" marB="0" anchor="ctr" anchorCtr="0">
                    <a:lnL>
                      <a:noFill/>
                    </a:lnL>
                    <a:lnR>
                      <a:noFill/>
                    </a:lnR>
                    <a:lnT>
                      <a:noFill/>
                    </a:lnT>
                    <a:lnB>
                      <a:noFill/>
                    </a:lnB>
                    <a:noFill/>
                  </a:tcPr>
                </a:tc>
                <a:tc>
                  <a:txBody>
                    <a:bodyPr/>
                    <a:p>
                      <a:r>
                        <a:rPr sz="1100"/>
                        <a:t>Removes key </a:t>
                      </a:r>
                      <a:r>
                        <a:rPr sz="1100"/>
                        <a:t>k</a:t>
                      </a:r>
                      <a:r>
                        <a:rPr sz="1100"/>
                        <a:t> and returns its value</a:t>
                      </a:r>
                      <a:endParaRPr sz="1100"/>
                    </a:p>
                  </a:txBody>
                  <a:tcPr marL="0" marR="0" marT="0" marB="0" anchor="ctr" anchorCtr="0">
                    <a:lnL>
                      <a:noFill/>
                    </a:lnL>
                    <a:lnR>
                      <a:noFill/>
                    </a:lnR>
                    <a:lnT>
                      <a:noFill/>
                    </a:lnT>
                    <a:lnB>
                      <a:noFill/>
                    </a:lnB>
                    <a:noFill/>
                  </a:tcPr>
                </a:tc>
              </a:tr>
              <a:tr h="0">
                <a:tc>
                  <a:txBody>
                    <a:bodyPr/>
                    <a:p>
                      <a:r>
                        <a:rPr sz="1100"/>
                        <a:t>d.popitem()</a:t>
                      </a:r>
                      <a:endParaRPr sz="1100"/>
                    </a:p>
                  </a:txBody>
                  <a:tcPr marL="0" marR="0" marT="0" marB="0" anchor="ctr" anchorCtr="0">
                    <a:lnL>
                      <a:noFill/>
                    </a:lnL>
                    <a:lnR>
                      <a:noFill/>
                    </a:lnR>
                    <a:lnT>
                      <a:noFill/>
                    </a:lnT>
                    <a:lnB>
                      <a:noFill/>
                    </a:lnB>
                    <a:noFill/>
                  </a:tcPr>
                </a:tc>
                <a:tc>
                  <a:txBody>
                    <a:bodyPr/>
                    <a:p>
                      <a:r>
                        <a:rPr sz="1100"/>
                        <a:t>Removes and returns the last inserted key-value pair</a:t>
                      </a:r>
                      <a:endParaRPr sz="1100"/>
                    </a:p>
                  </a:txBody>
                  <a:tcPr marL="0" marR="0" marT="0" marB="0" anchor="ctr" anchorCtr="0">
                    <a:lnL>
                      <a:noFill/>
                    </a:lnL>
                    <a:lnR>
                      <a:noFill/>
                    </a:lnR>
                    <a:lnT>
                      <a:noFill/>
                    </a:lnT>
                    <a:lnB>
                      <a:noFill/>
                    </a:lnB>
                    <a:noFill/>
                  </a:tcPr>
                </a:tc>
              </a:tr>
              <a:tr h="0">
                <a:tc>
                  <a:txBody>
                    <a:bodyPr/>
                    <a:p>
                      <a:r>
                        <a:rPr sz="1100"/>
                        <a:t>d.clear()</a:t>
                      </a:r>
                      <a:endParaRPr sz="1100"/>
                    </a:p>
                  </a:txBody>
                  <a:tcPr marL="0" marR="0" marT="0" marB="0" anchor="ctr" anchorCtr="0">
                    <a:lnL>
                      <a:noFill/>
                    </a:lnL>
                    <a:lnR>
                      <a:noFill/>
                    </a:lnR>
                    <a:lnT>
                      <a:noFill/>
                    </a:lnT>
                    <a:lnB>
                      <a:noFill/>
                    </a:lnB>
                    <a:noFill/>
                  </a:tcPr>
                </a:tc>
                <a:tc>
                  <a:txBody>
                    <a:bodyPr/>
                    <a:p>
                      <a:r>
                        <a:rPr sz="1100"/>
                        <a:t>Removes all items</a:t>
                      </a:r>
                      <a:endParaRPr sz="1100"/>
                    </a:p>
                  </a:txBody>
                  <a:tcPr marL="0" marR="0" marT="0" marB="0" anchor="ctr" anchorCtr="0">
                    <a:lnL>
                      <a:noFill/>
                    </a:lnL>
                    <a:lnR>
                      <a:noFill/>
                    </a:lnR>
                    <a:lnT>
                      <a:noFill/>
                    </a:lnT>
                    <a:lnB>
                      <a:noFill/>
                    </a:lnB>
                    <a:noFill/>
                  </a:tcPr>
                </a:tc>
              </a:tr>
              <a:tr h="0">
                <a:tc>
                  <a:txBody>
                    <a:bodyPr/>
                    <a:p>
                      <a:r>
                        <a:rPr sz="1100"/>
                        <a:t>d.copy()</a:t>
                      </a:r>
                      <a:endParaRPr sz="1100"/>
                    </a:p>
                  </a:txBody>
                  <a:tcPr marL="0" marR="0" marT="0" marB="0" anchor="ctr" anchorCtr="0">
                    <a:lnL>
                      <a:noFill/>
                    </a:lnL>
                    <a:lnR>
                      <a:noFill/>
                    </a:lnR>
                    <a:lnT>
                      <a:noFill/>
                    </a:lnT>
                    <a:lnB>
                      <a:noFill/>
                    </a:lnB>
                    <a:noFill/>
                  </a:tcPr>
                </a:tc>
                <a:tc>
                  <a:txBody>
                    <a:bodyPr/>
                    <a:p>
                      <a:r>
                        <a:rPr sz="1100"/>
                        <a:t>Returns a shallow copy of dictionary</a:t>
                      </a:r>
                      <a:endParaRPr sz="11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8223885" y="1203960"/>
            <a:ext cx="5633085" cy="5271770"/>
          </a:xfrm>
          <a:prstGeom prst="rect">
            <a:avLst/>
          </a:prstGeom>
        </p:spPr>
        <p:txBody>
          <a:bodyPr wrap="square">
            <a:spAutoFit/>
          </a:bodyPr>
          <a:p>
            <a:r>
              <a:rPr sz="1200" b="1"/>
              <a:t>✅ Membership Test</a:t>
            </a:r>
            <a:endParaRPr sz="1200" b="1"/>
          </a:p>
          <a:p>
            <a:r>
              <a:rPr sz="800"/>
              <a:t>'dob'in my_dict         # Check if key exists
'name'notin my_dict    # Check if key does NOT exist
</a:t>
            </a:r>
            <a:endParaRPr sz="800"/>
          </a:p>
          <a:p>
            <a:pPr>
              <a:spcAft>
                <a:spcPct val="60000"/>
              </a:spcAft>
            </a:pPr>
            <a:r>
              <a:rPr sz="1200" b="1"/>
              <a:t>🔄 Merge Two Dictionaries</a:t>
            </a:r>
            <a:endParaRPr sz="1200" b="1"/>
          </a:p>
          <a:p>
            <a:r>
              <a:rPr sz="800"/>
              <a:t># Python 3.5+
d1 = {'a': 1, 'b': 2}
d2 = {'b': 3, 'c': 4}
merged = {**d1, **d2}
# OR using update()
d1.update(d2)
</a:t>
            </a:r>
            <a:endParaRPr sz="800"/>
          </a:p>
          <a:p>
            <a:pPr>
              <a:spcAft>
                <a:spcPct val="60000"/>
              </a:spcAft>
            </a:pPr>
            <a:r>
              <a:rPr sz="1200" b="1"/>
              <a:t>🧪 Dictionary from List of Tuples</a:t>
            </a:r>
            <a:endParaRPr sz="1200" b="1"/>
          </a:p>
          <a:p>
            <a:r>
              <a:rPr sz="800"/>
              <a:t>pairs = [('a', 1), ('b', 2)]
d = dict(pairs)
</a:t>
            </a:r>
            <a:endParaRPr sz="800"/>
          </a:p>
          <a:p>
            <a:pPr>
              <a:spcAft>
                <a:spcPct val="60000"/>
              </a:spcAft>
            </a:pPr>
            <a:r>
              <a:rPr sz="1200" b="1"/>
              <a:t>🚫 Invalid Dictionary Examples</a:t>
            </a:r>
            <a:endParaRPr sz="1200" b="1"/>
          </a:p>
          <a:p>
            <a:r>
              <a:rPr sz="800"/>
              <a:t># ❌ Mutable types like list cannot be keys
d = {[1, 2]: "Invalid"}   # TypeError
# ✅ Valid: Tuples as keys (immutable)
d = {(1, 2): "Valid"}
</a:t>
            </a:r>
            <a:endParaRPr sz="800"/>
          </a:p>
          <a:p>
            <a:pPr>
              <a:spcAft>
                <a:spcPct val="60000"/>
              </a:spcAft>
            </a:pPr>
            <a:r>
              <a:rPr sz="1200" b="1"/>
              <a:t>📚 Real-World Use Cases</a:t>
            </a:r>
            <a:endParaRPr sz="1200" b="1"/>
          </a:p>
          <a:p>
            <a:pPr>
              <a:buFont typeface="Arial" panose="020B0604020202020204"/>
              <a:buChar char="•"/>
            </a:pPr>
            <a:r>
              <a:rPr sz="800"/>
              <a:t>Storing configuration settings</a:t>
            </a:r>
            <a:endParaRPr sz="800"/>
          </a:p>
          <a:p>
            <a:pPr>
              <a:buFont typeface="Arial" panose="020B0604020202020204"/>
              <a:buChar char="•"/>
            </a:pPr>
            <a:r>
              <a:rPr sz="800"/>
              <a:t>Caching (e.g., memoization in recursion)</a:t>
            </a:r>
            <a:endParaRPr sz="800"/>
          </a:p>
          <a:p>
            <a:pPr>
              <a:buFont typeface="Arial" panose="020B0604020202020204"/>
              <a:buChar char="•"/>
            </a:pPr>
            <a:r>
              <a:rPr sz="800"/>
              <a:t>Word frequency counter</a:t>
            </a:r>
            <a:endParaRPr sz="800"/>
          </a:p>
          <a:p>
            <a:pPr>
              <a:buFont typeface="Arial" panose="020B0604020202020204"/>
              <a:buChar char="•"/>
            </a:pPr>
            <a:r>
              <a:rPr sz="800"/>
              <a:t>Database-style records (key as column, value as data)</a:t>
            </a:r>
            <a:endParaRPr sz="800"/>
          </a:p>
          <a:p>
            <a:pPr>
              <a:spcAft>
                <a:spcPct val="60000"/>
              </a:spcAft>
            </a:pPr>
            <a:r>
              <a:rPr sz="1200" b="1"/>
              <a:t>🎯 Practice Challenge</a:t>
            </a:r>
            <a:endParaRPr sz="1200" b="1"/>
          </a:p>
          <a:p>
            <a:r>
              <a:rPr sz="800"/>
              <a:t>Q: Write a function to merge two dictionaries and return the result.</a:t>
            </a:r>
            <a:endParaRPr sz="800"/>
          </a:p>
          <a:p>
            <a:r>
              <a:rPr sz="800"/>
              <a:t>defmerge_dicts(d1, d2):
    return {**d1, **d2}
</a:t>
            </a:r>
            <a:endParaRPr sz="800"/>
          </a:p>
        </p:txBody>
      </p:sp>
      <p:sp>
        <p:nvSpPr>
          <p:cNvPr id="8" name="Text Box 7"/>
          <p:cNvSpPr txBox="1"/>
          <p:nvPr/>
        </p:nvSpPr>
        <p:spPr>
          <a:xfrm>
            <a:off x="3471545" y="3159125"/>
            <a:ext cx="3032125" cy="4034790"/>
          </a:xfrm>
          <a:prstGeom prst="rect">
            <a:avLst/>
          </a:prstGeom>
          <a:noFill/>
        </p:spPr>
        <p:txBody>
          <a:bodyPr wrap="square" rtlCol="0" anchor="t">
            <a:spAutoFit/>
          </a:bodyPr>
          <a:p>
            <a:pPr>
              <a:spcAft>
                <a:spcPct val="60000"/>
              </a:spcAft>
            </a:pPr>
            <a:r>
              <a:rPr sz="1200" b="1">
                <a:sym typeface="+mn-ea"/>
              </a:rPr>
              <a:t>➖ Removing Items</a:t>
            </a:r>
            <a:endParaRPr sz="1200" b="1"/>
          </a:p>
          <a:p>
            <a:r>
              <a:rPr sz="800">
                <a:sym typeface="+mn-ea"/>
              </a:rPr>
              <a:t>python</a:t>
            </a:r>
            <a:endParaRPr sz="800"/>
          </a:p>
          <a:p>
            <a:r>
              <a:rPr sz="800">
                <a:sym typeface="+mn-ea"/>
              </a:rPr>
              <a:t>CopyEdit</a:t>
            </a:r>
            <a:endParaRPr sz="800"/>
          </a:p>
          <a:p>
            <a:r>
              <a:rPr sz="800">
                <a:sym typeface="+mn-ea"/>
              </a:rPr>
              <a:t># Remove specific item
my_dict.pop('city')
# Remove using del
del my_dict['age']
# Remove last inserted item (Python 3.7+)
my_dict.popitem()
# Clear entire dictionary
my_dict.clear()
</a:t>
            </a:r>
            <a:endParaRPr sz="800"/>
          </a:p>
          <a:p>
            <a:pPr>
              <a:spcAft>
                <a:spcPct val="60000"/>
              </a:spcAft>
            </a:pPr>
            <a:r>
              <a:rPr sz="1200" b="1">
                <a:sym typeface="+mn-ea"/>
              </a:rPr>
              <a:t>🔁 Looping Through Dictionary</a:t>
            </a:r>
            <a:endParaRPr sz="1200" b="1"/>
          </a:p>
          <a:p>
            <a:r>
              <a:rPr sz="800">
                <a:sym typeface="+mn-ea"/>
              </a:rPr>
              <a:t>python</a:t>
            </a:r>
            <a:endParaRPr sz="800"/>
          </a:p>
          <a:p>
            <a:r>
              <a:rPr sz="800">
                <a:sym typeface="+mn-ea"/>
              </a:rPr>
              <a:t>CopyEdit</a:t>
            </a:r>
            <a:endParaRPr sz="800"/>
          </a:p>
          <a:p>
            <a:r>
              <a:rPr sz="800">
                <a:sym typeface="+mn-ea"/>
              </a:rPr>
              <a:t># Loop through keys
for key in my_dict:
    print(key)
# Loop through values
for value in my_dict.values():
    print(value)
# Loop through key-value pairs
for key, value in my_dict.items():
    print(key, value)</a:t>
            </a:r>
            <a:endParaRPr lang="en-US" sz="80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795" y="352425"/>
            <a:ext cx="8498205" cy="5414645"/>
          </a:xfrm>
          <a:prstGeom prst="rect">
            <a:avLst/>
          </a:prstGeom>
        </p:spPr>
        <p:txBody>
          <a:bodyPr wrap="square">
            <a:spAutoFit/>
          </a:bodyPr>
          <a:p>
            <a:pPr>
              <a:spcAft>
                <a:spcPct val="60000"/>
              </a:spcAft>
            </a:pPr>
            <a:r>
              <a:rPr sz="2200" b="1"/>
              <a:t>📘 5. Dictionary Practice Questions</a:t>
            </a:r>
            <a:endParaRPr sz="2200" b="1"/>
          </a:p>
          <a:p>
            <a:pPr>
              <a:spcAft>
                <a:spcPct val="60000"/>
              </a:spcAft>
            </a:pPr>
            <a:endParaRPr sz="2200" b="1"/>
          </a:p>
          <a:p>
            <a:pPr>
              <a:buAutoNum type="arabicPeriod"/>
            </a:pPr>
            <a:r>
              <a:rPr sz="1600"/>
              <a:t>👤 User Profile System:</a:t>
            </a:r>
            <a:endParaRPr sz="1600"/>
          </a:p>
          <a:p>
            <a:r>
              <a:rPr sz="1600"/>
              <a:t> Store users in a dictionary with username as key and another dictionary as value (e.g., name, age, email).</a:t>
            </a:r>
            <a:endParaRPr sz="1600"/>
          </a:p>
          <a:p>
            <a:endParaRPr sz="1600"/>
          </a:p>
          <a:p>
            <a:pPr>
              <a:buAutoNum type="arabicPeriod"/>
            </a:pPr>
            <a:r>
              <a:rPr sz="1600"/>
              <a:t>🛒 Shopping Cart System:</a:t>
            </a:r>
            <a:endParaRPr sz="1600"/>
          </a:p>
          <a:p>
            <a:r>
              <a:rPr sz="1600"/>
              <a:t> Store items in a cart with item name as key and quantity as value. Allow adding, updating, and removing items.</a:t>
            </a:r>
            <a:endParaRPr sz="1600"/>
          </a:p>
          <a:p>
            <a:endParaRPr sz="1600"/>
          </a:p>
          <a:p>
            <a:pPr>
              <a:buAutoNum type="arabicPeriod"/>
            </a:pPr>
            <a:r>
              <a:rPr sz="1600"/>
              <a:t>💰 Bank Transactions:</a:t>
            </a:r>
            <a:endParaRPr sz="1600"/>
          </a:p>
          <a:p>
            <a:r>
              <a:rPr sz="1600"/>
              <a:t> Dictionary of accounts with account number as key and balance as value. Implement deposit and withdrawal functions.</a:t>
            </a:r>
            <a:endParaRPr sz="1600"/>
          </a:p>
          <a:p>
            <a:endParaRPr sz="1600"/>
          </a:p>
          <a:p>
            <a:pPr>
              <a:buAutoNum type="arabicPeriod"/>
            </a:pPr>
            <a:r>
              <a:rPr sz="1600"/>
              <a:t>🌦️ Weather Log:</a:t>
            </a:r>
            <a:endParaRPr sz="1600"/>
          </a:p>
          <a:p>
            <a:r>
              <a:rPr sz="1600"/>
              <a:t> Store daily weather as {date: temperature}. Add a function to get average temp over a date range.</a:t>
            </a:r>
            <a:endParaRPr sz="1600"/>
          </a:p>
          <a:p>
            <a:endParaRPr sz="1600"/>
          </a:p>
          <a:p>
            <a:pPr>
              <a:buAutoNum type="arabicPeriod"/>
            </a:pPr>
            <a:r>
              <a:rPr sz="1600"/>
              <a:t>📊 Survey Response Counter:</a:t>
            </a:r>
            <a:endParaRPr sz="1600"/>
          </a:p>
          <a:p>
            <a:r>
              <a:rPr sz="1600"/>
              <a:t> From a list of survey responses, count the occurrence of each response using a dictionary.</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598488"/>
            <a:ext cx="5080000" cy="5661025"/>
          </a:xfrm>
          <a:prstGeom prst="rect">
            <a:avLst/>
          </a:prstGeom>
        </p:spPr>
        <p:txBody>
          <a:bodyPr>
            <a:spAutoFit/>
          </a:bodyPr>
          <a:p>
            <a:pPr>
              <a:spcAft>
                <a:spcPct val="60000"/>
              </a:spcAft>
            </a:pPr>
            <a:r>
              <a:rPr sz="2200" b="1"/>
              <a:t>📘 Dictionary – Interview Questions</a:t>
            </a:r>
            <a:endParaRPr sz="2200" b="1"/>
          </a:p>
          <a:p>
            <a:pPr>
              <a:spcAft>
                <a:spcPct val="60000"/>
              </a:spcAft>
            </a:pPr>
            <a:endParaRPr sz="2200" b="1"/>
          </a:p>
          <a:p>
            <a:pPr>
              <a:buAutoNum type="arabicPeriod"/>
            </a:pPr>
            <a:r>
              <a:rPr sz="1600"/>
              <a:t>❓ How is a dictionary implemented internally in Python?</a:t>
            </a:r>
            <a:endParaRPr sz="1600"/>
          </a:p>
          <a:p>
            <a:pPr>
              <a:buAutoNum type="arabicPeriod"/>
            </a:pPr>
            <a:endParaRPr sz="1600"/>
          </a:p>
          <a:p>
            <a:pPr>
              <a:buAutoNum type="arabicPeriod"/>
            </a:pPr>
            <a:r>
              <a:rPr sz="1600"/>
              <a:t>❓ Can dictionary keys be of any type? What are the requirements?</a:t>
            </a:r>
            <a:endParaRPr sz="1600"/>
          </a:p>
          <a:p>
            <a:pPr>
              <a:buAutoNum type="arabicPeriod"/>
            </a:pPr>
            <a:endParaRPr sz="1600"/>
          </a:p>
          <a:p>
            <a:pPr>
              <a:buAutoNum type="arabicPeriod"/>
            </a:pPr>
            <a:r>
              <a:rPr sz="1600"/>
              <a:t>❓ What is the difference between dict.get() and dict[] for key lookup?</a:t>
            </a:r>
            <a:endParaRPr sz="1600"/>
          </a:p>
          <a:p>
            <a:pPr>
              <a:buAutoNum type="arabicPeriod"/>
            </a:pPr>
            <a:endParaRPr sz="1600"/>
          </a:p>
          <a:p>
            <a:pPr>
              <a:buAutoNum type="arabicPeriod"/>
            </a:pPr>
            <a:r>
              <a:rPr sz="1600"/>
              <a:t>❓ How can you merge two dictionaries in Python 3.9+?</a:t>
            </a:r>
            <a:endParaRPr sz="1600"/>
          </a:p>
          <a:p>
            <a:pPr>
              <a:buAutoNum type="arabicPeriod"/>
            </a:pPr>
            <a:endParaRPr sz="1600"/>
          </a:p>
          <a:p>
            <a:pPr>
              <a:buAutoNum type="arabicPeriod"/>
            </a:pPr>
            <a:r>
              <a:rPr sz="1600"/>
              <a:t>❓ How do you handle missing keys safely?</a:t>
            </a:r>
            <a:endParaRPr sz="1600"/>
          </a:p>
          <a:p>
            <a:pPr>
              <a:buAutoNum type="arabicPeriod"/>
            </a:pPr>
            <a:endParaRPr sz="1600"/>
          </a:p>
          <a:p>
            <a:pPr>
              <a:buAutoNum type="arabicPeriod"/>
            </a:pPr>
            <a:r>
              <a:rPr sz="1600"/>
              <a:t>❓ How do you sort a dictionary by value or by key?</a:t>
            </a:r>
            <a:endParaRPr sz="1600"/>
          </a:p>
          <a:p>
            <a:pPr>
              <a:buAutoNum type="arabicPeriod"/>
            </a:pPr>
            <a:endParaRPr sz="1600"/>
          </a:p>
          <a:p>
            <a:pPr>
              <a:buAutoNum type="arabicPeriod"/>
            </a:pPr>
            <a:r>
              <a:rPr sz="1600"/>
              <a:t>❓ Can you store complex data structures (like a list of dicts) in a dictionary?</a:t>
            </a:r>
            <a:endParaRPr sz="1600"/>
          </a:p>
          <a:p>
            <a:pPr>
              <a:buAutoNum type="arabicPeriod"/>
            </a:pPr>
            <a:endParaRPr sz="1600"/>
          </a:p>
          <a:p>
            <a:pPr>
              <a:buAutoNum type="arabicPeriod"/>
            </a:pPr>
            <a:r>
              <a:rPr sz="1600"/>
              <a:t>❓ When and why would you use defaultdict?</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867852"/>
            <a:ext cx="5080000" cy="3122295"/>
          </a:xfrm>
          <a:prstGeom prst="rect">
            <a:avLst/>
          </a:prstGeom>
        </p:spPr>
        <p:txBody>
          <a:bodyPr>
            <a:spAutoFit/>
          </a:bodyPr>
          <a:p>
            <a:pPr>
              <a:spcAft>
                <a:spcPct val="60000"/>
              </a:spcAft>
            </a:pPr>
            <a:r>
              <a:rPr sz="2200" b="1"/>
              <a:t>💡 Bonus Challenge</a:t>
            </a:r>
            <a:endParaRPr sz="2200" b="1"/>
          </a:p>
          <a:p>
            <a:r>
              <a:rPr sz="1600"/>
              <a:t>Create a Python program that:</a:t>
            </a:r>
            <a:endParaRPr sz="1600"/>
          </a:p>
          <a:p>
            <a:endParaRPr sz="1600"/>
          </a:p>
          <a:p>
            <a:pPr>
              <a:buFont typeface="Arial" panose="020B0604020202020204"/>
              <a:buChar char="•"/>
            </a:pPr>
            <a:r>
              <a:rPr sz="1600"/>
              <a:t>Uses a list of dictionaries to store users,</a:t>
            </a:r>
            <a:endParaRPr sz="1600"/>
          </a:p>
          <a:p>
            <a:pPr>
              <a:buFont typeface="Arial" panose="020B0604020202020204"/>
              <a:buChar char="•"/>
            </a:pPr>
            <a:endParaRPr sz="1600"/>
          </a:p>
          <a:p>
            <a:pPr>
              <a:buFont typeface="Arial" panose="020B0604020202020204"/>
              <a:buChar char="•"/>
            </a:pPr>
            <a:r>
              <a:rPr sz="1600"/>
              <a:t>Each dictionary has a frozenset of their interests,</a:t>
            </a:r>
            <a:endParaRPr sz="1600"/>
          </a:p>
          <a:p>
            <a:pPr>
              <a:buFont typeface="Arial" panose="020B0604020202020204"/>
              <a:buChar char="•"/>
            </a:pPr>
            <a:endParaRPr sz="1600"/>
          </a:p>
          <a:p>
            <a:pPr>
              <a:buFont typeface="Arial" panose="020B0604020202020204"/>
              <a:buChar char="•"/>
            </a:pPr>
            <a:r>
              <a:rPr sz="1600"/>
              <a:t>Tracks unique interest sets using a set of frozensets,</a:t>
            </a:r>
            <a:endParaRPr sz="1600"/>
          </a:p>
          <a:p>
            <a:pPr>
              <a:buFont typeface="Arial" panose="020B0604020202020204"/>
              <a:buChar char="•"/>
            </a:pPr>
            <a:endParaRPr sz="1600"/>
          </a:p>
          <a:p>
            <a:pPr>
              <a:buFont typeface="Arial" panose="020B0604020202020204"/>
              <a:buChar char="•"/>
            </a:pPr>
            <a:r>
              <a:rPr sz="1600"/>
              <a:t>And stores user login info using a dictionary of tuples (username, (email, last_login)).</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176530"/>
            <a:ext cx="12038330" cy="6644640"/>
          </a:xfrm>
          <a:prstGeom prst="rect">
            <a:avLst/>
          </a:prstGeom>
        </p:spPr>
        <p:txBody>
          <a:bodyPr wrap="square">
            <a:spAutoFit/>
          </a:bodyPr>
          <a:p>
            <a:pPr marL="0" indent="0">
              <a:lnSpc>
                <a:spcPct val="100000"/>
              </a:lnSpc>
              <a:spcBef>
                <a:spcPct val="0"/>
              </a:spcBef>
              <a:spcAft>
                <a:spcPts val="1000"/>
              </a:spcAft>
            </a:pPr>
            <a:r>
              <a:rPr sz="1600" b="0" i="0">
                <a:solidFill>
                  <a:srgbClr val="001D35"/>
                </a:solidFill>
                <a:latin typeface="Arial" panose="020B0604020202020204" pitchFamily="34" charset="0"/>
                <a:ea typeface="Google Sans"/>
                <a:cs typeface="Arial" panose="020B0604020202020204" pitchFamily="34" charset="0"/>
              </a:rPr>
              <a:t>Functions in Python are named blocks of organized, reusable code designed to perform specific tasks. They are fundamental to modularizing and structuring Python programs, promoting code reusability and readability.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Key Aspects of Python Functions: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Definition</a:t>
            </a:r>
            <a:r>
              <a:rPr sz="1200" b="0" i="0">
                <a:solidFill>
                  <a:srgbClr val="001D35"/>
                </a:solidFill>
                <a:latin typeface="Arial" panose="020B0604020202020204" pitchFamily="34" charset="0"/>
                <a:ea typeface="Google Sans"/>
                <a:cs typeface="Arial" panose="020B0604020202020204" pitchFamily="34" charset="0"/>
              </a:rPr>
              <a:t>: Functions are defined using the </a:t>
            </a:r>
            <a:r>
              <a:rPr sz="1200" b="0" i="0">
                <a:solidFill>
                  <a:srgbClr val="001D35"/>
                </a:solidFill>
                <a:latin typeface="Arial" panose="020B0604020202020204" pitchFamily="34" charset="0"/>
                <a:ea typeface="monospace"/>
                <a:cs typeface="Arial" panose="020B0604020202020204" pitchFamily="34" charset="0"/>
              </a:rPr>
              <a:t>def</a:t>
            </a:r>
            <a:r>
              <a:rPr sz="1200" b="0" i="0">
                <a:solidFill>
                  <a:srgbClr val="001D35"/>
                </a:solidFill>
                <a:latin typeface="Arial" panose="020B0604020202020204" pitchFamily="34" charset="0"/>
                <a:ea typeface="Google Sans"/>
                <a:cs typeface="Arial" panose="020B0604020202020204" pitchFamily="34" charset="0"/>
              </a:rPr>
              <a:t> keyword, followed by the function name, parentheses (which may contain parameters), and a colon. The function's body is indented.</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greet(name):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print(</a:t>
            </a:r>
            <a:r>
              <a:rPr sz="1000" b="0" i="0">
                <a:solidFill>
                  <a:srgbClr val="188038"/>
                </a:solidFill>
                <a:latin typeface="Arial" panose="020B0604020202020204" pitchFamily="34" charset="0"/>
                <a:ea typeface="monospace"/>
                <a:cs typeface="Arial" panose="020B0604020202020204" pitchFamily="34" charset="0"/>
              </a:rPr>
              <a:t>f"Hello, </a:t>
            </a:r>
            <a:r>
              <a:rPr sz="1000" b="0" i="0">
                <a:solidFill>
                  <a:srgbClr val="001D35"/>
                </a:solidFill>
                <a:latin typeface="Arial" panose="020B0604020202020204" pitchFamily="34" charset="0"/>
                <a:ea typeface="monospace"/>
                <a:cs typeface="Arial" panose="020B0604020202020204" pitchFamily="34" charset="0"/>
              </a:rPr>
              <a:t>{name}</a:t>
            </a:r>
            <a:r>
              <a:rPr sz="1000" b="0" i="0">
                <a:solidFill>
                  <a:srgbClr val="188038"/>
                </a:solidFill>
                <a:latin typeface="Arial" panose="020B0604020202020204" pitchFamily="34" charset="0"/>
                <a:ea typeface="monospace"/>
                <a:cs typeface="Arial" panose="020B0604020202020204" pitchFamily="34" charset="0"/>
              </a:rPr>
              <a:t>!"</a:t>
            </a:r>
            <a:r>
              <a:rPr sz="1000" b="0" i="0">
                <a:solidFill>
                  <a:srgbClr val="001D35"/>
                </a:solidFill>
                <a:latin typeface="Arial" panose="020B0604020202020204" pitchFamily="34" charset="0"/>
                <a:ea typeface="monospace"/>
                <a:cs typeface="Arial" panose="020B0604020202020204" pitchFamily="34" charset="0"/>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Calling</a:t>
            </a:r>
            <a:r>
              <a:rPr sz="1200" b="0" i="0">
                <a:solidFill>
                  <a:srgbClr val="001D35"/>
                </a:solidFill>
                <a:latin typeface="Arial" panose="020B0604020202020204" pitchFamily="34" charset="0"/>
                <a:ea typeface="Google Sans"/>
                <a:cs typeface="Arial" panose="020B0604020202020204" pitchFamily="34" charset="0"/>
              </a:rPr>
              <a:t>: Functions are executed by calling them by their name followed by parentheses, potentially passing arguments if the function expects parameters.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greet(</a:t>
            </a:r>
            <a:r>
              <a:rPr sz="1000" b="0" i="0">
                <a:solidFill>
                  <a:srgbClr val="188038"/>
                </a:solidFill>
                <a:latin typeface="Arial" panose="020B0604020202020204" pitchFamily="34" charset="0"/>
                <a:ea typeface="monospace"/>
                <a:cs typeface="Arial" panose="020B0604020202020204" pitchFamily="34" charset="0"/>
              </a:rPr>
              <a:t>"Alice"</a:t>
            </a:r>
            <a:r>
              <a:rPr sz="1000" b="0" i="0">
                <a:solidFill>
                  <a:srgbClr val="001D35"/>
                </a:solidFill>
                <a:latin typeface="Arial" panose="020B0604020202020204" pitchFamily="34" charset="0"/>
                <a:ea typeface="monospace"/>
                <a:cs typeface="Arial" panose="020B0604020202020204" pitchFamily="34" charset="0"/>
              </a:rPr>
              <a:t>) # Calls the greet function with "Alice" as an argument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Arguments and Parameters: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Parameters: Variables defined within the function's parentheses that receive input values when the function is called.</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Arguments: The actual values passed to the function when it is called.</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Return Values:</a:t>
            </a:r>
            <a:endParaRPr sz="1200" b="1"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200" b="0" i="0">
                <a:solidFill>
                  <a:srgbClr val="545D7E"/>
                </a:solidFill>
                <a:latin typeface="Arial" panose="020B0604020202020204" pitchFamily="34" charset="0"/>
                <a:ea typeface="Google Sans"/>
                <a:cs typeface="Arial" panose="020B0604020202020204" pitchFamily="34" charset="0"/>
              </a:rPr>
              <a:t>Functions can return a value using the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If no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is present, the function implicitly returns </a:t>
            </a:r>
            <a:r>
              <a:rPr sz="1200" b="0" i="0">
                <a:solidFill>
                  <a:srgbClr val="545D7E"/>
                </a:solidFill>
                <a:latin typeface="Arial" panose="020B0604020202020204" pitchFamily="34" charset="0"/>
                <a:ea typeface="monospace"/>
                <a:cs typeface="Arial" panose="020B0604020202020204" pitchFamily="34" charset="0"/>
              </a:rPr>
              <a:t>None</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add(a,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return</a:t>
            </a:r>
            <a:r>
              <a:rPr sz="1000" b="0" i="0">
                <a:solidFill>
                  <a:srgbClr val="001D35"/>
                </a:solidFill>
                <a:latin typeface="Arial" panose="020B0604020202020204" pitchFamily="34" charset="0"/>
                <a:ea typeface="monospace"/>
                <a:cs typeface="Arial" panose="020B0604020202020204" pitchFamily="34" charset="0"/>
              </a:rPr>
              <a:t> a +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result = add(</a:t>
            </a:r>
            <a:r>
              <a:rPr sz="1000" b="0" i="0">
                <a:solidFill>
                  <a:srgbClr val="B45908"/>
                </a:solidFill>
                <a:latin typeface="Arial" panose="020B0604020202020204" pitchFamily="34" charset="0"/>
                <a:ea typeface="monospace"/>
                <a:cs typeface="Arial" panose="020B0604020202020204" pitchFamily="34" charset="0"/>
              </a:rPr>
              <a:t>5</a:t>
            </a: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B45908"/>
                </a:solidFill>
                <a:latin typeface="Arial" panose="020B0604020202020204" pitchFamily="34" charset="0"/>
                <a:ea typeface="monospace"/>
                <a:cs typeface="Arial" panose="020B0604020202020204" pitchFamily="34" charset="0"/>
              </a:rPr>
              <a:t>3</a:t>
            </a:r>
            <a:r>
              <a:rPr sz="1000" b="0" i="0">
                <a:solidFill>
                  <a:srgbClr val="001D35"/>
                </a:solidFill>
                <a:latin typeface="Arial" panose="020B0604020202020204" pitchFamily="34" charset="0"/>
                <a:ea typeface="monospace"/>
                <a:cs typeface="Arial" panose="020B0604020202020204" pitchFamily="34" charset="0"/>
              </a:rPr>
              <a:t>) # result will be 8</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Types of Functions: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Built-in Functions: Functions provided by Python's standard library, readily available for use (e.g., </a:t>
            </a:r>
            <a:r>
              <a:rPr sz="1200" b="0" i="0">
                <a:solidFill>
                  <a:srgbClr val="545D7E"/>
                </a:solidFill>
                <a:latin typeface="Arial" panose="020B0604020202020204" pitchFamily="34" charset="0"/>
                <a:ea typeface="monospace"/>
                <a:cs typeface="Arial" panose="020B0604020202020204" pitchFamily="34" charset="0"/>
              </a:rPr>
              <a:t>print()</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len()</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sum()</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User-defined Functions: Functions created by the programmer to perform specific tasks.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Functions from Modules: Functions defined within modules that need to be imported before use (e.g., </a:t>
            </a:r>
            <a:r>
              <a:rPr sz="1200" b="0" i="0">
                <a:solidFill>
                  <a:srgbClr val="545D7E"/>
                </a:solidFill>
                <a:latin typeface="Arial" panose="020B0604020202020204" pitchFamily="34" charset="0"/>
                <a:ea typeface="monospace"/>
                <a:cs typeface="Arial" panose="020B0604020202020204" pitchFamily="34" charset="0"/>
              </a:rPr>
              <a:t>math.sqrt()</a:t>
            </a:r>
            <a:r>
              <a:rPr sz="1200" b="0" i="0">
                <a:solidFill>
                  <a:srgbClr val="545D7E"/>
                </a:solidFill>
                <a:latin typeface="Arial" panose="020B0604020202020204" pitchFamily="34" charset="0"/>
                <a:ea typeface="Google Sans"/>
                <a:cs typeface="Arial" panose="020B0604020202020204" pitchFamily="34" charset="0"/>
              </a:rPr>
              <a:t> from the </a:t>
            </a:r>
            <a:r>
              <a:rPr sz="1200" b="0" i="0">
                <a:solidFill>
                  <a:srgbClr val="545D7E"/>
                </a:solidFill>
                <a:latin typeface="Arial" panose="020B0604020202020204" pitchFamily="34" charset="0"/>
                <a:ea typeface="monospace"/>
                <a:cs typeface="Arial" panose="020B0604020202020204" pitchFamily="34" charset="0"/>
              </a:rPr>
              <a:t>math</a:t>
            </a:r>
            <a:r>
              <a:rPr sz="1200" b="0" i="0">
                <a:solidFill>
                  <a:srgbClr val="545D7E"/>
                </a:solidFill>
                <a:latin typeface="Arial" panose="020B0604020202020204" pitchFamily="34" charset="0"/>
                <a:ea typeface="Google Sans"/>
                <a:cs typeface="Arial" panose="020B0604020202020204" pitchFamily="34" charset="0"/>
              </a:rPr>
              <a:t> module).</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Advantages: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Modularity: Breaks down complex programs into smaller, manageable units.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Reusability: Avoids code duplication by allowing the same code block to be used multiple times.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Readability and Maintainability: Improves code organization and makes it easier to understand and modify.</a:t>
            </a:r>
            <a:endParaRPr sz="1200" b="0" i="0">
              <a:solidFill>
                <a:srgbClr val="545D7E"/>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5616575" cy="6393815"/>
          </a:xfrm>
          <a:prstGeom prst="rect">
            <a:avLst/>
          </a:prstGeom>
        </p:spPr>
        <p:txBody>
          <a:bodyPr wrap="square">
            <a:spAutoFit/>
          </a:bodyPr>
          <a:p>
            <a:pPr>
              <a:spcAft>
                <a:spcPct val="60000"/>
              </a:spcAft>
            </a:pPr>
            <a:r>
              <a:rPr sz="2300" b="1"/>
              <a:t>📌 1. Defining and Calling a Function</a:t>
            </a:r>
            <a:endParaRPr sz="2300" b="1"/>
          </a:p>
          <a:p>
            <a:r>
              <a:rPr sz="1600"/>
              <a:t>A function is a reusable block of code that performs a specific task when called.</a:t>
            </a:r>
            <a:endParaRPr sz="1600"/>
          </a:p>
          <a:p>
            <a:pPr>
              <a:spcAft>
                <a:spcPct val="60000"/>
              </a:spcAft>
            </a:pPr>
            <a:r>
              <a:rPr sz="2200" b="1"/>
              <a:t>🔹 Syntax:</a:t>
            </a:r>
            <a:endParaRPr sz="2200" b="1"/>
          </a:p>
          <a:p>
            <a:r>
              <a:rPr sz="1600"/>
              <a:t>deffunction_name(parameters):
    # code block
    return value  # (optional)
</a:t>
            </a:r>
            <a:endParaRPr sz="1600"/>
          </a:p>
          <a:p>
            <a:pPr>
              <a:spcAft>
                <a:spcPct val="60000"/>
              </a:spcAft>
            </a:pPr>
            <a:r>
              <a:rPr b="1"/>
              <a:t>🔹 Example:</a:t>
            </a:r>
            <a:endParaRPr b="1"/>
          </a:p>
          <a:p>
            <a:r>
              <a:rPr sz="1600"/>
              <a:t>defgreet(name):
    print(f"Hello, {name}!")
greet("Amit")  # Output: Hello, Amit!
</a:t>
            </a:r>
            <a:endParaRPr sz="1000"/>
          </a:p>
          <a:p>
            <a:pPr>
              <a:spcAft>
                <a:spcPct val="60000"/>
              </a:spcAft>
            </a:pPr>
            <a:r>
              <a:rPr sz="1600" b="1"/>
              <a:t>✅ Use Case:</a:t>
            </a:r>
            <a:endParaRPr sz="1600" b="1"/>
          </a:p>
          <a:p>
            <a:pPr>
              <a:buFont typeface="Arial" panose="020B0604020202020204"/>
              <a:buChar char="•"/>
            </a:pPr>
            <a:r>
              <a:rPr sz="1600"/>
              <a:t>Avoid repeating code (DRY principle).</a:t>
            </a:r>
            <a:endParaRPr sz="1600"/>
          </a:p>
          <a:p>
            <a:pPr>
              <a:buFont typeface="Arial" panose="020B0604020202020204"/>
              <a:buChar char="•"/>
            </a:pPr>
            <a:r>
              <a:rPr sz="1600"/>
              <a:t>Structure code into smaller, manageable parts.</a:t>
            </a:r>
            <a:endParaRPr sz="1600"/>
          </a:p>
          <a:p>
            <a:pPr>
              <a:buFont typeface="Arial" panose="020B0604020202020204"/>
              <a:buChar char="•"/>
            </a:pPr>
            <a:endParaRPr sz="1600"/>
          </a:p>
          <a:p>
            <a:pPr>
              <a:spcAft>
                <a:spcPct val="60000"/>
              </a:spcAft>
            </a:pPr>
            <a:r>
              <a:rPr sz="1600" b="1"/>
              <a:t>🌍 Real-World Scenario:</a:t>
            </a:r>
            <a:endParaRPr sz="1600" b="1"/>
          </a:p>
          <a:p>
            <a:r>
              <a:rPr sz="1600"/>
              <a:t>A banking application uses a function calculate_interest(principal, rate, time) to compute interest multiple times.</a:t>
            </a:r>
            <a:endParaRPr sz="1600"/>
          </a:p>
        </p:txBody>
      </p:sp>
      <p:sp>
        <p:nvSpPr>
          <p:cNvPr id="3" name="Text Box 2"/>
          <p:cNvSpPr txBox="1"/>
          <p:nvPr/>
        </p:nvSpPr>
        <p:spPr>
          <a:xfrm>
            <a:off x="6411595" y="165735"/>
            <a:ext cx="5080000" cy="4608195"/>
          </a:xfrm>
          <a:prstGeom prst="rect">
            <a:avLst/>
          </a:prstGeom>
        </p:spPr>
        <p:txBody>
          <a:bodyPr>
            <a:spAutoFit/>
          </a:bodyPr>
          <a:p>
            <a:pPr>
              <a:spcAft>
                <a:spcPct val="60000"/>
              </a:spcAft>
            </a:pPr>
            <a:r>
              <a:rPr sz="2300" b="1"/>
              <a:t>📌 2. return Statement</a:t>
            </a:r>
            <a:endParaRPr sz="2300" b="1"/>
          </a:p>
          <a:p>
            <a:r>
              <a:rPr sz="1600"/>
              <a:t>return sends a value back to the function caller.</a:t>
            </a:r>
            <a:endParaRPr sz="1600"/>
          </a:p>
          <a:p>
            <a:pPr>
              <a:spcAft>
                <a:spcPct val="60000"/>
              </a:spcAft>
            </a:pPr>
            <a:r>
              <a:rPr sz="2200" b="1"/>
              <a:t>🔹 Example:</a:t>
            </a:r>
            <a:endParaRPr sz="2200" b="1"/>
          </a:p>
          <a:p>
            <a:r>
              <a:rPr sz="1600"/>
              <a:t>defsquare(x):
    return x * x
result = square(5)  # result = 25
</a:t>
            </a:r>
            <a:endParaRPr sz="1600"/>
          </a:p>
          <a:p>
            <a:pPr>
              <a:spcAft>
                <a:spcPct val="60000"/>
              </a:spcAft>
            </a:pPr>
            <a:r>
              <a:rPr sz="2200" b="1"/>
              <a:t>✅ Use Case:</a:t>
            </a:r>
            <a:endParaRPr sz="2200" b="1"/>
          </a:p>
          <a:p>
            <a:r>
              <a:rPr sz="1600"/>
              <a:t>To send computed results to other parts of the program.</a:t>
            </a:r>
            <a:endParaRPr sz="1600"/>
          </a:p>
          <a:p>
            <a:pPr>
              <a:spcAft>
                <a:spcPct val="60000"/>
              </a:spcAft>
            </a:pPr>
            <a:r>
              <a:rPr sz="2200" b="1"/>
              <a:t>🌍 Real-World Scenario:</a:t>
            </a:r>
            <a:endParaRPr sz="2200" b="1"/>
          </a:p>
          <a:p>
            <a:r>
              <a:rPr sz="1600"/>
              <a:t>In an e-commerce app, get_discounted_price() returns the final price after applying a discount.</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9870" y="0"/>
            <a:ext cx="5080000" cy="6330315"/>
          </a:xfrm>
          <a:prstGeom prst="rect">
            <a:avLst/>
          </a:prstGeom>
        </p:spPr>
        <p:txBody>
          <a:bodyPr>
            <a:spAutoFit/>
          </a:bodyPr>
          <a:p>
            <a:pPr>
              <a:spcAft>
                <a:spcPct val="60000"/>
              </a:spcAft>
            </a:pPr>
            <a:r>
              <a:rPr sz="2300" b="1"/>
              <a:t>📌 3. Types of Arguments</a:t>
            </a:r>
            <a:endParaRPr sz="2300" b="1"/>
          </a:p>
          <a:p>
            <a:pPr>
              <a:spcAft>
                <a:spcPct val="60000"/>
              </a:spcAft>
            </a:pPr>
            <a:r>
              <a:rPr sz="2200" b="1"/>
              <a:t>🔸 a. Default Arguments</a:t>
            </a:r>
            <a:endParaRPr sz="2200" b="1"/>
          </a:p>
          <a:p>
            <a:pPr>
              <a:spcAft>
                <a:spcPct val="60000"/>
              </a:spcAft>
            </a:pPr>
            <a:r>
              <a:rPr sz="2200" b="1"/>
              <a:t>🔹 Definition:</a:t>
            </a:r>
            <a:endParaRPr sz="2200" b="1"/>
          </a:p>
          <a:p>
            <a:r>
              <a:rPr sz="1600"/>
              <a:t>Arguments with default values that are used if no value is passed.</a:t>
            </a:r>
            <a:endParaRPr sz="1600"/>
          </a:p>
          <a:p>
            <a:r>
              <a:rPr sz="1600"/>
              <a:t>defwelcome(name="Guest"):
    print("Welcome", name)
</a:t>
            </a:r>
            <a:endParaRPr sz="1600"/>
          </a:p>
          <a:p>
            <a:r>
              <a:rPr sz="1600"/>
              <a:t>✅ Use Case: Set fallback values.</a:t>
            </a:r>
            <a:endParaRPr sz="1600"/>
          </a:p>
          <a:p>
            <a:r>
              <a:rPr sz="1600"/>
              <a:t>🌍 Real-World: Showing “Hello, Guest” on a website if user name is not available.</a:t>
            </a:r>
            <a:endParaRPr sz="1600"/>
          </a:p>
          <a:p>
            <a:pPr>
              <a:spcAft>
                <a:spcPct val="60000"/>
              </a:spcAft>
            </a:pPr>
            <a:r>
              <a:rPr sz="2200" b="1"/>
              <a:t>🔸 b. Variable-Length Arguments</a:t>
            </a:r>
            <a:endParaRPr sz="2200" b="1"/>
          </a:p>
          <a:p>
            <a:pPr>
              <a:spcAft>
                <a:spcPct val="60000"/>
              </a:spcAft>
            </a:pPr>
            <a:r>
              <a:rPr sz="1900" b="1"/>
              <a:t>🔹 *args → non-keyworded</a:t>
            </a:r>
            <a:endParaRPr sz="1900" b="1"/>
          </a:p>
          <a:p>
            <a:r>
              <a:rPr sz="1600"/>
              <a:t>deftotal(*numbers):
    returnsum(numbers)
</a:t>
            </a:r>
            <a:endParaRPr sz="1600"/>
          </a:p>
          <a:p>
            <a:r>
              <a:rPr sz="1600"/>
              <a:t>✅ Use Case: Sum of any number of inputs.</a:t>
            </a:r>
            <a:endParaRPr sz="1600"/>
          </a:p>
          <a:p>
            <a:r>
              <a:rPr sz="1600"/>
              <a:t>🌍 Real-World: Billing system that handles multiple items dynamically.</a:t>
            </a:r>
            <a:endParaRPr sz="1600"/>
          </a:p>
        </p:txBody>
      </p:sp>
      <p:sp>
        <p:nvSpPr>
          <p:cNvPr id="3" name="Text Box 2"/>
          <p:cNvSpPr txBox="1"/>
          <p:nvPr/>
        </p:nvSpPr>
        <p:spPr>
          <a:xfrm>
            <a:off x="6096000" y="0"/>
            <a:ext cx="6096000" cy="2059940"/>
          </a:xfrm>
          <a:prstGeom prst="rect">
            <a:avLst/>
          </a:prstGeom>
          <a:noFill/>
        </p:spPr>
        <p:txBody>
          <a:bodyPr wrap="square" rtlCol="0" anchor="t">
            <a:spAutoFit/>
          </a:bodyPr>
          <a:p>
            <a:pPr>
              <a:spcAft>
                <a:spcPct val="60000"/>
              </a:spcAft>
            </a:pPr>
            <a:r>
              <a:rPr sz="1900" b="1">
                <a:sym typeface="+mn-ea"/>
              </a:rPr>
              <a:t>🔹 **kwargs → keyworded</a:t>
            </a:r>
            <a:endParaRPr sz="1900" b="1"/>
          </a:p>
          <a:p>
            <a:r>
              <a:rPr sz="1600">
                <a:sym typeface="+mn-ea"/>
              </a:rPr>
              <a:t>defuser_profile(**details):
    print(details)
</a:t>
            </a:r>
            <a:endParaRPr sz="1600"/>
          </a:p>
          <a:p>
            <a:r>
              <a:rPr sz="1600">
                <a:sym typeface="+mn-ea"/>
              </a:rPr>
              <a:t>✅ Use Case: Accept flexible key-value inputs.</a:t>
            </a:r>
            <a:endParaRPr sz="1600"/>
          </a:p>
          <a:p>
            <a:r>
              <a:rPr sz="1600">
                <a:sym typeface="+mn-ea"/>
              </a:rPr>
              <a:t>🌍 Real-World: User profile with optional details like name, email, dob, etc.</a:t>
            </a:r>
            <a:endParaRPr lang="en-US" sz="16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3055" y="178435"/>
            <a:ext cx="5080000" cy="5516245"/>
          </a:xfrm>
          <a:prstGeom prst="rect">
            <a:avLst/>
          </a:prstGeom>
        </p:spPr>
        <p:txBody>
          <a:bodyPr>
            <a:spAutoFit/>
          </a:bodyPr>
          <a:p>
            <a:pPr>
              <a:spcAft>
                <a:spcPct val="60000"/>
              </a:spcAft>
            </a:pPr>
            <a:r>
              <a:rPr sz="2300" b="1"/>
              <a:t>📌 4. Variable Scope: Local vs Global</a:t>
            </a:r>
            <a:endParaRPr sz="2300" b="1"/>
          </a:p>
          <a:p>
            <a:pPr>
              <a:spcAft>
                <a:spcPct val="60000"/>
              </a:spcAft>
            </a:pPr>
            <a:r>
              <a:rPr sz="2200" b="1"/>
              <a:t>🔹 Local Variable:</a:t>
            </a:r>
            <a:endParaRPr sz="2200" b="1"/>
          </a:p>
          <a:p>
            <a:r>
              <a:rPr sz="1600"/>
              <a:t>Defined and accessible only inside the function.</a:t>
            </a:r>
            <a:endParaRPr sz="1600"/>
          </a:p>
          <a:p>
            <a:r>
              <a:rPr sz="1600"/>
              <a:t>deflocal_example():
    x = 10
    print(x)
</a:t>
            </a:r>
            <a:endParaRPr sz="1600"/>
          </a:p>
          <a:p>
            <a:pPr>
              <a:spcAft>
                <a:spcPct val="60000"/>
              </a:spcAft>
            </a:pPr>
            <a:r>
              <a:rPr sz="2200" b="1"/>
              <a:t>🔹 Global Variable:</a:t>
            </a:r>
            <a:endParaRPr sz="2200" b="1"/>
          </a:p>
          <a:p>
            <a:r>
              <a:rPr sz="1600"/>
              <a:t>Defined outside any function and accessible everywhere.</a:t>
            </a:r>
            <a:endParaRPr sz="1600"/>
          </a:p>
          <a:p>
            <a:r>
              <a:rPr sz="1600"/>
              <a:t>x = 5
defmodify():
    global x
    x = 20
</a:t>
            </a:r>
            <a:endParaRPr sz="1600"/>
          </a:p>
          <a:p>
            <a:r>
              <a:rPr sz="1600"/>
              <a:t>✅ Use Case: Keep variables confined to functions unless sharing is necessary.</a:t>
            </a:r>
            <a:endParaRPr sz="1600"/>
          </a:p>
          <a:p>
            <a:r>
              <a:rPr sz="1600"/>
              <a:t>🌍 Real-World: In a game, score might be a global variable, but temporary bonuses are local.</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750" y="93345"/>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700405" y="2638425"/>
            <a:ext cx="3879215" cy="429895"/>
          </a:xfrm>
          <a:prstGeom prst="rect">
            <a:avLst/>
          </a:prstGeom>
        </p:spPr>
        <p:txBody>
          <a:bodyPr wrap="square">
            <a:spAutoFit/>
          </a:bodyPr>
          <a:p>
            <a:pPr>
              <a:spcAft>
                <a:spcPct val="60000"/>
              </a:spcAft>
            </a:pPr>
            <a:r>
              <a:rPr sz="2200" b="1"/>
              <a:t>✅ lambda vs def in Python</a:t>
            </a:r>
            <a:endParaRPr sz="2200" b="1"/>
          </a:p>
        </p:txBody>
      </p:sp>
      <p:graphicFrame>
        <p:nvGraphicFramePr>
          <p:cNvPr id="4" name="Table 3"/>
          <p:cNvGraphicFramePr/>
          <p:nvPr/>
        </p:nvGraphicFramePr>
        <p:xfrm>
          <a:off x="700405" y="3303905"/>
          <a:ext cx="8006715" cy="1508760"/>
        </p:xfrm>
        <a:graphic>
          <a:graphicData uri="http://schemas.openxmlformats.org/drawingml/2006/table">
            <a:tbl>
              <a:tblPr/>
              <a:tblGrid>
                <a:gridCol w="2668905"/>
                <a:gridCol w="2668905"/>
                <a:gridCol w="2668905"/>
              </a:tblGrid>
              <a:tr h="0">
                <a:tc>
                  <a:txBody>
                    <a:bodyPr/>
                    <a:p>
                      <a:r>
                        <a:rPr sz="1400"/>
                        <a:t>Feature</a:t>
                      </a:r>
                      <a:endParaRPr sz="1400"/>
                    </a:p>
                  </a:txBody>
                  <a:tcPr marL="0" marR="0" marT="0" marB="0" anchor="ctr" anchorCtr="0">
                    <a:lnL>
                      <a:noFill/>
                    </a:lnL>
                    <a:lnR>
                      <a:noFill/>
                    </a:lnR>
                    <a:lnT>
                      <a:noFill/>
                    </a:lnT>
                    <a:lnB>
                      <a:noFill/>
                    </a:lnB>
                    <a:noFill/>
                  </a:tcPr>
                </a:tc>
                <a:tc>
                  <a:txBody>
                    <a:bodyPr/>
                    <a:p>
                      <a:r>
                        <a:rPr sz="1400"/>
                        <a:t>lambda Function</a:t>
                      </a:r>
                      <a:endParaRPr sz="1400"/>
                    </a:p>
                  </a:txBody>
                  <a:tcPr marL="0" marR="0" marT="0" marB="0" anchor="ctr" anchorCtr="0">
                    <a:lnL>
                      <a:noFill/>
                    </a:lnL>
                    <a:lnR>
                      <a:noFill/>
                    </a:lnR>
                    <a:lnT>
                      <a:noFill/>
                    </a:lnT>
                    <a:lnB>
                      <a:noFill/>
                    </a:lnB>
                    <a:noFill/>
                  </a:tcPr>
                </a:tc>
                <a:tc>
                  <a:txBody>
                    <a:bodyPr/>
                    <a:p>
                      <a:r>
                        <a:rPr sz="1400"/>
                        <a:t>def Function</a:t>
                      </a:r>
                      <a:endParaRPr sz="1400"/>
                    </a:p>
                  </a:txBody>
                  <a:tcPr marL="0" marR="0" marT="0" marB="0" anchor="ctr" anchorCtr="0">
                    <a:lnL>
                      <a:noFill/>
                    </a:lnL>
                    <a:lnR>
                      <a:noFill/>
                    </a:lnR>
                    <a:lnT>
                      <a:noFill/>
                    </a:lnT>
                    <a:lnB>
                      <a:noFill/>
                    </a:lnB>
                    <a:noFill/>
                  </a:tcPr>
                </a:tc>
              </a:tr>
              <a:tr h="0">
                <a:tc>
                  <a:txBody>
                    <a:bodyPr/>
                    <a:p>
                      <a:r>
                        <a:rPr sz="1400"/>
                        <a:t>Syntax</a:t>
                      </a:r>
                      <a:endParaRPr sz="1400"/>
                    </a:p>
                  </a:txBody>
                  <a:tcPr marL="0" marR="0" marT="0" marB="0" anchor="ctr" anchorCtr="0">
                    <a:lnL>
                      <a:noFill/>
                    </a:lnL>
                    <a:lnR>
                      <a:noFill/>
                    </a:lnR>
                    <a:lnT>
                      <a:noFill/>
                    </a:lnT>
                    <a:lnB>
                      <a:noFill/>
                    </a:lnB>
                    <a:noFill/>
                  </a:tcPr>
                </a:tc>
                <a:tc>
                  <a:txBody>
                    <a:bodyPr/>
                    <a:p>
                      <a:r>
                        <a:rPr sz="1400"/>
                        <a:t>One-liner, anonymous</a:t>
                      </a:r>
                      <a:endParaRPr sz="1400"/>
                    </a:p>
                  </a:txBody>
                  <a:tcPr marL="0" marR="0" marT="0" marB="0" anchor="ctr" anchorCtr="0">
                    <a:lnL>
                      <a:noFill/>
                    </a:lnL>
                    <a:lnR>
                      <a:noFill/>
                    </a:lnR>
                    <a:lnT>
                      <a:noFill/>
                    </a:lnT>
                    <a:lnB>
                      <a:noFill/>
                    </a:lnB>
                    <a:noFill/>
                  </a:tcPr>
                </a:tc>
                <a:tc>
                  <a:txBody>
                    <a:bodyPr/>
                    <a:p>
                      <a:r>
                        <a:rPr sz="1400"/>
                        <a:t>Multi-line, named</a:t>
                      </a:r>
                      <a:endParaRPr sz="1400"/>
                    </a:p>
                  </a:txBody>
                  <a:tcPr marL="0" marR="0" marT="0" marB="0" anchor="ctr" anchorCtr="0">
                    <a:lnL>
                      <a:noFill/>
                    </a:lnL>
                    <a:lnR>
                      <a:noFill/>
                    </a:lnR>
                    <a:lnT>
                      <a:noFill/>
                    </a:lnT>
                    <a:lnB>
                      <a:noFill/>
                    </a:lnB>
                    <a:noFill/>
                  </a:tcPr>
                </a:tc>
              </a:tr>
              <a:tr h="0">
                <a:tc>
                  <a:txBody>
                    <a:bodyPr/>
                    <a:p>
                      <a:r>
                        <a:rPr sz="1400"/>
                        <a:t>Use Case</a:t>
                      </a:r>
                      <a:endParaRPr sz="1400"/>
                    </a:p>
                  </a:txBody>
                  <a:tcPr marL="0" marR="0" marT="0" marB="0" anchor="ctr" anchorCtr="0">
                    <a:lnL>
                      <a:noFill/>
                    </a:lnL>
                    <a:lnR>
                      <a:noFill/>
                    </a:lnR>
                    <a:lnT>
                      <a:noFill/>
                    </a:lnT>
                    <a:lnB>
                      <a:noFill/>
                    </a:lnB>
                    <a:noFill/>
                  </a:tcPr>
                </a:tc>
                <a:tc>
                  <a:txBody>
                    <a:bodyPr/>
                    <a:p>
                      <a:r>
                        <a:rPr sz="1400"/>
                        <a:t>Small, throwaway functions</a:t>
                      </a:r>
                      <a:endParaRPr sz="1400"/>
                    </a:p>
                  </a:txBody>
                  <a:tcPr marL="0" marR="0" marT="0" marB="0" anchor="ctr" anchorCtr="0">
                    <a:lnL>
                      <a:noFill/>
                    </a:lnL>
                    <a:lnR>
                      <a:noFill/>
                    </a:lnR>
                    <a:lnT>
                      <a:noFill/>
                    </a:lnT>
                    <a:lnB>
                      <a:noFill/>
                    </a:lnB>
                    <a:noFill/>
                  </a:tcPr>
                </a:tc>
                <a:tc>
                  <a:txBody>
                    <a:bodyPr/>
                    <a:p>
                      <a:r>
                        <a:rPr sz="1400"/>
                        <a:t>Reusable and complex logic</a:t>
                      </a:r>
                      <a:endParaRPr sz="1400"/>
                    </a:p>
                  </a:txBody>
                  <a:tcPr marL="0" marR="0" marT="0" marB="0" anchor="ctr" anchorCtr="0">
                    <a:lnL>
                      <a:noFill/>
                    </a:lnL>
                    <a:lnR>
                      <a:noFill/>
                    </a:lnR>
                    <a:lnT>
                      <a:noFill/>
                    </a:lnT>
                    <a:lnB>
                      <a:noFill/>
                    </a:lnB>
                    <a:noFill/>
                  </a:tcPr>
                </a:tc>
              </a:tr>
              <a:tr h="0">
                <a:tc>
                  <a:txBody>
                    <a:bodyPr/>
                    <a:p>
                      <a:r>
                        <a:rPr sz="1400"/>
                        <a:t>Return Statement</a:t>
                      </a:r>
                      <a:endParaRPr sz="1400"/>
                    </a:p>
                  </a:txBody>
                  <a:tcPr marL="0" marR="0" marT="0" marB="0" anchor="ctr" anchorCtr="0">
                    <a:lnL>
                      <a:noFill/>
                    </a:lnL>
                    <a:lnR>
                      <a:noFill/>
                    </a:lnR>
                    <a:lnT>
                      <a:noFill/>
                    </a:lnT>
                    <a:lnB>
                      <a:noFill/>
                    </a:lnB>
                    <a:noFill/>
                  </a:tcPr>
                </a:tc>
                <a:tc>
                  <a:txBody>
                    <a:bodyPr/>
                    <a:p>
                      <a:r>
                        <a:rPr sz="1400"/>
                        <a:t>Implicit (always returns an expression)</a:t>
                      </a:r>
                      <a:endParaRPr sz="1400"/>
                    </a:p>
                  </a:txBody>
                  <a:tcPr marL="0" marR="0" marT="0" marB="0" anchor="ctr" anchorCtr="0">
                    <a:lnL>
                      <a:noFill/>
                    </a:lnL>
                    <a:lnR>
                      <a:noFill/>
                    </a:lnR>
                    <a:lnT>
                      <a:noFill/>
                    </a:lnT>
                    <a:lnB>
                      <a:noFill/>
                    </a:lnB>
                    <a:noFill/>
                  </a:tcPr>
                </a:tc>
                <a:tc>
                  <a:txBody>
                    <a:bodyPr/>
                    <a:p>
                      <a:r>
                        <a:rPr sz="1400"/>
                        <a:t>Explicit (return keyword)</a:t>
                      </a:r>
                      <a:endParaRPr sz="1400"/>
                    </a:p>
                  </a:txBody>
                  <a:tcPr marL="0" marR="0" marT="0" marB="0" anchor="ctr" anchorCtr="0">
                    <a:lnL>
                      <a:noFill/>
                    </a:lnL>
                    <a:lnR>
                      <a:noFill/>
                    </a:lnR>
                    <a:lnT>
                      <a:noFill/>
                    </a:lnT>
                    <a:lnB>
                      <a:noFill/>
                    </a:lnB>
                    <a:noFill/>
                  </a:tcPr>
                </a:tc>
              </a:tr>
              <a:tr h="0">
                <a:tc>
                  <a:txBody>
                    <a:bodyPr/>
                    <a:p>
                      <a:r>
                        <a:rPr sz="1400"/>
                        <a:t>Function Name</a:t>
                      </a:r>
                      <a:endParaRPr sz="1400"/>
                    </a:p>
                  </a:txBody>
                  <a:tcPr marL="0" marR="0" marT="0" marB="0" anchor="ctr" anchorCtr="0">
                    <a:lnL>
                      <a:noFill/>
                    </a:lnL>
                    <a:lnR>
                      <a:noFill/>
                    </a:lnR>
                    <a:lnT>
                      <a:noFill/>
                    </a:lnT>
                    <a:lnB>
                      <a:noFill/>
                    </a:lnB>
                    <a:noFill/>
                  </a:tcPr>
                </a:tc>
                <a:tc>
                  <a:txBody>
                    <a:bodyPr/>
                    <a:p>
                      <a:r>
                        <a:rPr sz="1400"/>
                        <a:t>Anonymous (no name unless assigned)</a:t>
                      </a:r>
                      <a:endParaRPr sz="1400"/>
                    </a:p>
                  </a:txBody>
                  <a:tcPr marL="0" marR="0" marT="0" marB="0" anchor="ctr" anchorCtr="0">
                    <a:lnL>
                      <a:noFill/>
                    </a:lnL>
                    <a:lnR>
                      <a:noFill/>
                    </a:lnR>
                    <a:lnT>
                      <a:noFill/>
                    </a:lnT>
                    <a:lnB>
                      <a:noFill/>
                    </a:lnB>
                    <a:noFill/>
                  </a:tcPr>
                </a:tc>
                <a:tc>
                  <a:txBody>
                    <a:bodyPr/>
                    <a:p>
                      <a:r>
                        <a:rPr sz="1400"/>
                        <a:t>Always has a name</a:t>
                      </a:r>
                      <a:endParaRPr sz="1400"/>
                    </a:p>
                  </a:txBody>
                  <a:tcPr marL="0" marR="0" marT="0" marB="0" anchor="ctr" anchorCtr="0">
                    <a:lnL>
                      <a:noFill/>
                    </a:lnL>
                    <a:lnR>
                      <a:noFill/>
                    </a:lnR>
                    <a:lnT>
                      <a:noFill/>
                    </a:lnT>
                    <a:lnB>
                      <a:noFill/>
                    </a:lnB>
                    <a:noFill/>
                  </a:tcPr>
                </a:tc>
              </a:tr>
              <a:tr h="0">
                <a:tc>
                  <a:txBody>
                    <a:bodyPr/>
                    <a:p>
                      <a:r>
                        <a:rPr sz="1400"/>
                        <a:t>Number of Expressions</a:t>
                      </a:r>
                      <a:endParaRPr sz="1400"/>
                    </a:p>
                  </a:txBody>
                  <a:tcPr marL="0" marR="0" marT="0" marB="0" anchor="ctr" anchorCtr="0">
                    <a:lnL>
                      <a:noFill/>
                    </a:lnL>
                    <a:lnR>
                      <a:noFill/>
                    </a:lnR>
                    <a:lnT>
                      <a:noFill/>
                    </a:lnT>
                    <a:lnB>
                      <a:noFill/>
                    </a:lnB>
                    <a:noFill/>
                  </a:tcPr>
                </a:tc>
                <a:tc>
                  <a:txBody>
                    <a:bodyPr/>
                    <a:p>
                      <a:r>
                        <a:rPr sz="1400"/>
                        <a:t>Only one expression allowed</a:t>
                      </a:r>
                      <a:endParaRPr sz="1400"/>
                    </a:p>
                  </a:txBody>
                  <a:tcPr marL="0" marR="0" marT="0" marB="0" anchor="ctr" anchorCtr="0">
                    <a:lnL>
                      <a:noFill/>
                    </a:lnL>
                    <a:lnR>
                      <a:noFill/>
                    </a:lnR>
                    <a:lnT>
                      <a:noFill/>
                    </a:lnT>
                    <a:lnB>
                      <a:noFill/>
                    </a:lnB>
                    <a:noFill/>
                  </a:tcPr>
                </a:tc>
                <a:tc>
                  <a:txBody>
                    <a:bodyPr/>
                    <a:p>
                      <a:r>
                        <a:rPr sz="1400"/>
                        <a:t>Multiple expressions/statements allowed</a:t>
                      </a:r>
                      <a:endParaRPr sz="1400"/>
                    </a:p>
                  </a:txBody>
                  <a:tcPr marL="0" marR="0" marT="0" marB="0" anchor="ctr" anchorCtr="0">
                    <a:lnL>
                      <a:noFill/>
                    </a:lnL>
                    <a:lnR>
                      <a:noFill/>
                    </a:lnR>
                    <a:lnT>
                      <a:noFill/>
                    </a:lnT>
                    <a:lnB>
                      <a:noFill/>
                    </a:lnB>
                    <a:noFill/>
                  </a:tcPr>
                </a:tc>
              </a:tr>
              <a:tr h="0">
                <a:tc>
                  <a:txBody>
                    <a:bodyPr/>
                    <a:p>
                      <a:r>
                        <a:rPr sz="1400"/>
                        <a:t>Readability</a:t>
                      </a:r>
                      <a:endParaRPr sz="1400"/>
                    </a:p>
                  </a:txBody>
                  <a:tcPr marL="0" marR="0" marT="0" marB="0" anchor="ctr" anchorCtr="0">
                    <a:lnL>
                      <a:noFill/>
                    </a:lnL>
                    <a:lnR>
                      <a:noFill/>
                    </a:lnR>
                    <a:lnT>
                      <a:noFill/>
                    </a:lnT>
                    <a:lnB>
                      <a:noFill/>
                    </a:lnB>
                    <a:noFill/>
                  </a:tcPr>
                </a:tc>
                <a:tc>
                  <a:txBody>
                    <a:bodyPr/>
                    <a:p>
                      <a:r>
                        <a:rPr sz="1400"/>
                        <a:t>More readable for short logic</a:t>
                      </a:r>
                      <a:endParaRPr sz="1400"/>
                    </a:p>
                  </a:txBody>
                  <a:tcPr marL="0" marR="0" marT="0" marB="0" anchor="ctr" anchorCtr="0">
                    <a:lnL>
                      <a:noFill/>
                    </a:lnL>
                    <a:lnR>
                      <a:noFill/>
                    </a:lnR>
                    <a:lnT>
                      <a:noFill/>
                    </a:lnT>
                    <a:lnB>
                      <a:noFill/>
                    </a:lnB>
                    <a:noFill/>
                  </a:tcPr>
                </a:tc>
                <a:tc>
                  <a:txBody>
                    <a:bodyPr/>
                    <a:p>
                      <a:r>
                        <a:rPr sz="1400"/>
                        <a:t>Better for complex logic</a:t>
                      </a:r>
                      <a:endParaRPr sz="1400"/>
                    </a:p>
                  </a:txBody>
                  <a:tcPr marL="0" marR="0" marT="0" marB="0" anchor="ctr" anchorCtr="0">
                    <a:lnL>
                      <a:noFill/>
                    </a:lnL>
                    <a:lnR>
                      <a:noFill/>
                    </a:lnR>
                    <a:lnT>
                      <a:noFill/>
                    </a:lnT>
                    <a:lnB>
                      <a:noFill/>
                    </a:lnB>
                    <a:noFill/>
                  </a:tcPr>
                </a:tc>
              </a:tr>
              <a:tr h="0">
                <a:tc>
                  <a:txBody>
                    <a:bodyPr/>
                    <a:p>
                      <a:r>
                        <a:rPr sz="1400"/>
                        <a:t>Scope &amp; Reuse</a:t>
                      </a:r>
                      <a:endParaRPr sz="1400"/>
                    </a:p>
                  </a:txBody>
                  <a:tcPr marL="0" marR="0" marT="0" marB="0" anchor="ctr" anchorCtr="0">
                    <a:lnL>
                      <a:noFill/>
                    </a:lnL>
                    <a:lnR>
                      <a:noFill/>
                    </a:lnR>
                    <a:lnT>
                      <a:noFill/>
                    </a:lnT>
                    <a:lnB>
                      <a:noFill/>
                    </a:lnB>
                    <a:noFill/>
                  </a:tcPr>
                </a:tc>
                <a:tc>
                  <a:txBody>
                    <a:bodyPr/>
                    <a:p>
                      <a:r>
                        <a:rPr sz="1400"/>
                        <a:t>Used once or inline</a:t>
                      </a:r>
                      <a:endParaRPr sz="1400"/>
                    </a:p>
                  </a:txBody>
                  <a:tcPr marL="0" marR="0" marT="0" marB="0" anchor="ctr" anchorCtr="0">
                    <a:lnL>
                      <a:noFill/>
                    </a:lnL>
                    <a:lnR>
                      <a:noFill/>
                    </a:lnR>
                    <a:lnT>
                      <a:noFill/>
                    </a:lnT>
                    <a:lnB>
                      <a:noFill/>
                    </a:lnB>
                    <a:noFill/>
                  </a:tcPr>
                </a:tc>
                <a:tc>
                  <a:txBody>
                    <a:bodyPr/>
                    <a:p>
                      <a:r>
                        <a:rPr sz="1400"/>
                        <a:t>Can be reused, tested, and maintained</a:t>
                      </a:r>
                      <a:endParaRPr sz="1400"/>
                    </a:p>
                  </a:txBody>
                  <a:tcPr marL="0" marR="0" marT="0" marB="0" anchor="ctr" anchorCtr="0">
                    <a:lnL>
                      <a:noFill/>
                    </a:lnL>
                    <a:lnR>
                      <a:noFill/>
                    </a:lnR>
                    <a:lnT>
                      <a:noFill/>
                    </a:lnT>
                    <a:lnB>
                      <a:noFill/>
                    </a:lnB>
                    <a:noFill/>
                  </a:tcPr>
                </a:tc>
              </a:tr>
              <a:tr h="0">
                <a:tc>
                  <a:txBody>
                    <a:bodyPr/>
                    <a:p>
                      <a:r>
                        <a:rPr sz="1400"/>
                        <a:t>Best With</a:t>
                      </a:r>
                      <a:endParaRPr sz="1400"/>
                    </a:p>
                  </a:txBody>
                  <a:tcPr marL="0" marR="0" marT="0" marB="0" anchor="ctr" anchorCtr="0">
                    <a:lnL>
                      <a:noFill/>
                    </a:lnL>
                    <a:lnR>
                      <a:noFill/>
                    </a:lnR>
                    <a:lnT>
                      <a:noFill/>
                    </a:lnT>
                    <a:lnB>
                      <a:noFill/>
                    </a:lnB>
                    <a:noFill/>
                  </a:tcPr>
                </a:tc>
                <a:tc>
                  <a:txBody>
                    <a:bodyPr/>
                    <a:p>
                      <a:r>
                        <a:rPr sz="1400"/>
                        <a:t>map(), filter(), sorted(), GUI callbacks</a:t>
                      </a:r>
                      <a:endParaRPr sz="1400"/>
                    </a:p>
                  </a:txBody>
                  <a:tcPr marL="0" marR="0" marT="0" marB="0" anchor="ctr" anchorCtr="0">
                    <a:lnL>
                      <a:noFill/>
                    </a:lnL>
                    <a:lnR>
                      <a:noFill/>
                    </a:lnR>
                    <a:lnT>
                      <a:noFill/>
                    </a:lnT>
                    <a:lnB>
                      <a:noFill/>
                    </a:lnB>
                    <a:noFill/>
                  </a:tcPr>
                </a:tc>
                <a:tc>
                  <a:txBody>
                    <a:bodyPr/>
                    <a:p>
                      <a:r>
                        <a:rPr sz="1400"/>
                        <a:t>General function definition</a:t>
                      </a:r>
                      <a:endParaRPr sz="14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5527675" y="0"/>
            <a:ext cx="6664325" cy="1891030"/>
          </a:xfrm>
          <a:prstGeom prst="rect">
            <a:avLst/>
          </a:prstGeom>
        </p:spPr>
        <p:txBody>
          <a:bodyPr wrap="square">
            <a:spAutoFit/>
          </a:bodyPr>
          <a:p>
            <a:pPr>
              <a:spcAft>
                <a:spcPct val="60000"/>
              </a:spcAft>
            </a:pPr>
            <a:r>
              <a:rPr sz="2200" b="1"/>
              <a:t>✅ Advantages of lambda in Python:</a:t>
            </a:r>
            <a:endParaRPr sz="2200" b="1"/>
          </a:p>
          <a:p>
            <a:pPr>
              <a:buAutoNum type="arabicPeriod"/>
            </a:pPr>
            <a:r>
              <a:rPr sz="1600"/>
              <a:t>Compact – Reduces code length.</a:t>
            </a:r>
            <a:endParaRPr sz="1600"/>
          </a:p>
          <a:p>
            <a:pPr>
              <a:buAutoNum type="arabicPeriod"/>
            </a:pPr>
            <a:r>
              <a:rPr sz="1600"/>
              <a:t>Faster to write for simple operations.</a:t>
            </a:r>
            <a:endParaRPr sz="1600"/>
          </a:p>
          <a:p>
            <a:pPr>
              <a:buAutoNum type="arabicPeriod"/>
            </a:pPr>
            <a:r>
              <a:rPr sz="1600"/>
              <a:t>Useful in functional programming (e.g., map, filter, reduce).</a:t>
            </a:r>
            <a:endParaRPr sz="1600"/>
          </a:p>
          <a:p>
            <a:pPr>
              <a:buAutoNum type="arabicPeriod"/>
            </a:pPr>
            <a:r>
              <a:rPr sz="1600"/>
              <a:t>Perfect for GUI or web callback functions.</a:t>
            </a:r>
            <a:endParaRPr sz="1600"/>
          </a:p>
          <a:p>
            <a:pPr>
              <a:buAutoNum type="arabicPeriod"/>
            </a:pPr>
            <a:r>
              <a:rPr sz="1600"/>
              <a:t>Improves readability when logic is very simple.</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6298565" cy="6669405"/>
          </a:xfrm>
          <a:prstGeom prst="rect">
            <a:avLst/>
          </a:prstGeom>
        </p:spPr>
        <p:txBody>
          <a:bodyPr wrap="square">
            <a:spAutoFit/>
          </a:bodyPr>
          <a:p>
            <a:r>
              <a:rPr sz="1200"/>
              <a:t>Here are the key advantages of using lambda functions in Python, especially in real-world scenarios:</a:t>
            </a:r>
            <a:endParaRPr sz="1200"/>
          </a:p>
          <a:p>
            <a:pPr>
              <a:spcAft>
                <a:spcPct val="60000"/>
              </a:spcAft>
            </a:pPr>
            <a:r>
              <a:rPr b="1"/>
              <a:t>✅ 1. Concise Syntax</a:t>
            </a:r>
            <a:endParaRPr b="1"/>
          </a:p>
          <a:p>
            <a:pPr>
              <a:buFont typeface="Arial" panose="020B0604020202020204"/>
              <a:buChar char="•"/>
            </a:pPr>
            <a:r>
              <a:rPr sz="1200"/>
              <a:t>Lambda functions allow writing small, throwaway functions in a single line.</a:t>
            </a:r>
            <a:endParaRPr sz="1200"/>
          </a:p>
          <a:p>
            <a:pPr>
              <a:buFont typeface="Arial" panose="020B0604020202020204"/>
              <a:buChar char="•"/>
            </a:pPr>
            <a:endParaRPr sz="1200"/>
          </a:p>
          <a:p>
            <a:pPr>
              <a:buFont typeface="Arial" panose="020B0604020202020204"/>
              <a:buChar char="•"/>
            </a:pPr>
            <a:r>
              <a:rPr sz="1200"/>
              <a:t>No need to define full function with def.</a:t>
            </a:r>
            <a:endParaRPr sz="1200"/>
          </a:p>
          <a:p>
            <a:r>
              <a:rPr sz="1200"/>
              <a:t>Example:</a:t>
            </a:r>
            <a:endParaRPr sz="1200"/>
          </a:p>
          <a:p>
            <a:pPr>
              <a:spcAft>
                <a:spcPct val="60000"/>
              </a:spcAft>
            </a:pPr>
            <a:r>
              <a:rPr b="1"/>
              <a:t>✅ 2. Useful for Functional Programming</a:t>
            </a:r>
            <a:endParaRPr b="1"/>
          </a:p>
          <a:p>
            <a:pPr>
              <a:buFont typeface="Arial" panose="020B0604020202020204"/>
              <a:buChar char="•"/>
            </a:pPr>
            <a:r>
              <a:rPr sz="1200"/>
              <a:t>Works seamlessly with functions like map(), filter(), reduce().</a:t>
            </a:r>
            <a:endParaRPr sz="1200"/>
          </a:p>
          <a:p>
            <a:r>
              <a:rPr sz="1200"/>
              <a:t>Example:</a:t>
            </a:r>
            <a:endParaRPr sz="1200"/>
          </a:p>
          <a:p>
            <a:pPr>
              <a:spcAft>
                <a:spcPct val="60000"/>
              </a:spcAft>
            </a:pPr>
            <a:r>
              <a:rPr b="1"/>
              <a:t>✅ 3. Inline Use – No Need to Name</a:t>
            </a:r>
            <a:endParaRPr b="1"/>
          </a:p>
          <a:p>
            <a:pPr>
              <a:buFont typeface="Arial" panose="020B0604020202020204"/>
              <a:buChar char="•"/>
            </a:pPr>
            <a:r>
              <a:rPr sz="1200"/>
              <a:t>Perfect for one-time use without polluting the namespace.</a:t>
            </a:r>
            <a:endParaRPr sz="1200"/>
          </a:p>
          <a:p>
            <a:r>
              <a:rPr sz="1200"/>
              <a:t>Example:</a:t>
            </a:r>
            <a:endParaRPr sz="1200"/>
          </a:p>
          <a:p>
            <a:pPr>
              <a:spcAft>
                <a:spcPct val="60000"/>
              </a:spcAft>
            </a:pPr>
            <a:r>
              <a:rPr b="1"/>
              <a:t>✅ 4. Improves Readability (for small logic)</a:t>
            </a:r>
            <a:endParaRPr b="1"/>
          </a:p>
          <a:p>
            <a:pPr>
              <a:buFont typeface="Arial" panose="020B0604020202020204"/>
              <a:buChar char="•"/>
            </a:pPr>
            <a:r>
              <a:rPr sz="1200"/>
              <a:t>In places like sorting or filtering, the logic is self-contained and easy to read.</a:t>
            </a:r>
            <a:endParaRPr sz="1200"/>
          </a:p>
          <a:p>
            <a:r>
              <a:rPr sz="1200"/>
              <a:t>Example:</a:t>
            </a:r>
            <a:endParaRPr sz="1200"/>
          </a:p>
          <a:p>
            <a:pPr>
              <a:spcAft>
                <a:spcPct val="60000"/>
              </a:spcAft>
            </a:pPr>
            <a:r>
              <a:rPr b="1"/>
              <a:t>✅ 5. Common in GUI/Web Development</a:t>
            </a:r>
            <a:endParaRPr b="1"/>
          </a:p>
          <a:p>
            <a:pPr>
              <a:buFont typeface="Arial" panose="020B0604020202020204"/>
              <a:buChar char="•"/>
            </a:pPr>
            <a:r>
              <a:rPr sz="1200"/>
              <a:t>Frequently used for callbacks, e.g., button actions or event handlers.</a:t>
            </a:r>
            <a:endParaRPr sz="1200"/>
          </a:p>
          <a:p>
            <a:r>
              <a:rPr sz="1200"/>
              <a:t>Example (Tkinter):</a:t>
            </a:r>
            <a:endParaRPr sz="1200"/>
          </a:p>
          <a:p>
            <a:pPr>
              <a:spcAft>
                <a:spcPct val="60000"/>
              </a:spcAft>
            </a:pPr>
            <a:r>
              <a:rPr b="1"/>
              <a:t>✅ 6. Reduces Boilerplate</a:t>
            </a:r>
            <a:endParaRPr b="1"/>
          </a:p>
          <a:p>
            <a:pPr>
              <a:buFont typeface="Arial" panose="020B0604020202020204"/>
              <a:buChar char="•"/>
            </a:pPr>
            <a:r>
              <a:rPr sz="1200"/>
              <a:t>No need to write full function definitions for simple logic—saves time and lines of code.</a:t>
            </a:r>
            <a:endParaRPr sz="1200"/>
          </a:p>
          <a:p>
            <a:pPr>
              <a:spcAft>
                <a:spcPct val="60000"/>
              </a:spcAft>
            </a:pPr>
            <a:r>
              <a:rPr b="1"/>
              <a:t>✅ 7. Dynamic Function Behavior</a:t>
            </a:r>
            <a:endParaRPr b="1"/>
          </a:p>
          <a:p>
            <a:pPr>
              <a:buFont typeface="Arial" panose="020B0604020202020204"/>
              <a:buChar char="•"/>
            </a:pPr>
            <a:r>
              <a:rPr sz="1200"/>
              <a:t>You can generate functions on-the-fly inside loops or based on input.</a:t>
            </a:r>
            <a:endParaRPr sz="1200"/>
          </a:p>
          <a:p>
            <a:r>
              <a:rPr sz="1200"/>
              <a:t>Example:</a:t>
            </a:r>
            <a:endParaRPr sz="1200"/>
          </a:p>
          <a:p>
            <a:r>
              <a:rPr sz="1200"/>
              <a:t>Would you like a comparison table between lambda and def functions too?</a:t>
            </a:r>
            <a:endParaRPr sz="12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213677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5760720" y="0"/>
            <a:ext cx="6355715" cy="2306955"/>
          </a:xfrm>
          <a:prstGeom prst="rect">
            <a:avLst/>
          </a:prstGeom>
        </p:spPr>
        <p:txBody>
          <a:bodyPr wrap="square">
            <a:spAutoFit/>
          </a:bodyPr>
          <a:p>
            <a:r>
              <a:rPr sz="1600"/>
              <a:t>A function that calls itself to solve smaller instances of a problem.</a:t>
            </a:r>
            <a:endParaRPr sz="1600"/>
          </a:p>
          <a:p>
            <a:r>
              <a:rPr sz="1600"/>
              <a:t>deffactorial(n):
    if n == 0:
        return1
    return n * factorial(n - 1)
</a:t>
            </a:r>
            <a:endParaRPr sz="1600"/>
          </a:p>
          <a:p>
            <a:r>
              <a:rPr sz="1600"/>
              <a:t>✅ Use Case: Divide a problem into smaller problems.</a:t>
            </a:r>
            <a:endParaRPr sz="1600"/>
          </a:p>
          <a:p>
            <a:r>
              <a:rPr sz="1600"/>
              <a:t>🌍 Real-World: Navigating a file system tree or solving mathematical problems like Fibonacci series.</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8275"/>
            <a:ext cx="2054225" cy="132207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
        <p:nvSpPr>
          <p:cNvPr id="5" name="Text Box 4"/>
          <p:cNvSpPr txBox="1"/>
          <p:nvPr/>
        </p:nvSpPr>
        <p:spPr>
          <a:xfrm>
            <a:off x="405765" y="4634865"/>
            <a:ext cx="5080000" cy="1644650"/>
          </a:xfrm>
          <a:prstGeom prst="rect">
            <a:avLst/>
          </a:prstGeom>
        </p:spPr>
        <p:txBody>
          <a:bodyPr>
            <a:spAutoFit/>
          </a:bodyPr>
          <a:p>
            <a:pPr>
              <a:spcAft>
                <a:spcPct val="60000"/>
              </a:spcAft>
            </a:pPr>
            <a:r>
              <a:rPr sz="2200" b="1"/>
              <a:t>🔸 Lambda Function (Anonymous)</a:t>
            </a:r>
            <a:endParaRPr sz="2200" b="1"/>
          </a:p>
          <a:p>
            <a:r>
              <a:rPr sz="1600"/>
              <a:t>square = lambda x: x * x
print(square(4))  # 16
</a:t>
            </a:r>
            <a:endParaRPr sz="1600"/>
          </a:p>
          <a:p>
            <a:r>
              <a:rPr sz="1600"/>
              <a:t>✅ Use Case: Short one-line functions without def.</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olidFill>
                  <a:srgbClr val="FF0000"/>
                </a:solidFill>
                <a:effectLst>
                  <a:outerShdw blurRad="38100" dist="38100" dir="2700000" algn="tl">
                    <a:srgbClr val="000000">
                      <a:alpha val="43137"/>
                    </a:srgbClr>
                  </a:outerShdw>
                </a:effectLst>
                <a:sym typeface="+mn-ea"/>
              </a:rPr>
              <a:t>🧹 3. filter()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5939155" cy="713232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r>
              <a:rPr sz="1600">
                <a:sym typeface="+mn-ea"/>
              </a:rPr>
              <a:t>Syntax: reduce(function, iterable)</a:t>
            </a:r>
            <a:endParaRPr sz="1600"/>
          </a:p>
          <a:p>
            <a:pPr>
              <a:buFont typeface="Arial" panose="020B0604020202020204"/>
              <a:buChar char="•"/>
            </a:pPr>
            <a:r>
              <a:rPr sz="1600">
                <a:sym typeface="+mn-ea"/>
              </a:rPr>
              <a:t>Note: You need to import it from functools.</a:t>
            </a:r>
            <a:endParaRPr sz="1600"/>
          </a:p>
          <a:p>
            <a:pPr>
              <a:spcAft>
                <a:spcPct val="60000"/>
              </a:spcAft>
            </a:pPr>
            <a:r>
              <a:rPr sz="1600" b="1">
                <a:sym typeface="+mn-ea"/>
              </a:rPr>
              <a:t>✅ Example 1: Sum All Elements in a List</a:t>
            </a:r>
            <a:endParaRPr sz="1600" b="1"/>
          </a:p>
          <a:p>
            <a:pPr lvl="1"/>
            <a:r>
              <a:rPr lang="en-US" altLang="en-US" sz="1600">
                <a:sym typeface="+mn-ea"/>
              </a:rPr>
              <a:t>from functools import reduce</a:t>
            </a:r>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1600" b="1">
                <a:sym typeface="+mn-ea"/>
              </a:rPr>
              <a:t>✅ Example 2: Find Maximum in a List</a:t>
            </a:r>
            <a:endParaRPr sz="16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1400" b="1">
                <a:sym typeface="+mn-ea"/>
              </a:rPr>
              <a:t>✅ Example 3: Multiply All Elements in a List</a:t>
            </a:r>
            <a:endParaRPr sz="14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692785" y="1506854"/>
          <a:ext cx="10485120" cy="683260"/>
        </p:xfrm>
        <a:graphic>
          <a:graphicData uri="http://schemas.openxmlformats.org/drawingml/2006/table">
            <a:tbl>
              <a:tblPr>
                <a:tableStyleId>{284E427A-3D55-4303-BF80-6455036E1DE7}</a:tableStyleId>
              </a:tblPr>
              <a:tblGrid>
                <a:gridCol w="3495040"/>
                <a:gridCol w="3495040"/>
                <a:gridCol w="3495040"/>
              </a:tblGrid>
              <a:tr h="180340">
                <a:tc>
                  <a:txBody>
                    <a:bodyPr/>
                    <a:p>
                      <a:r>
                        <a:rPr sz="2400"/>
                        <a:t>Function</a:t>
                      </a:r>
                      <a:endParaRPr sz="2400"/>
                    </a:p>
                  </a:txBody>
                  <a:tcPr marL="0" marR="0" marT="0" marB="0" anchor="ctr" anchorCtr="0"/>
                </a:tc>
                <a:tc>
                  <a:txBody>
                    <a:bodyPr/>
                    <a:p>
                      <a:r>
                        <a:rPr sz="2400"/>
                        <a:t>Purpose</a:t>
                      </a:r>
                      <a:endParaRPr sz="2400"/>
                    </a:p>
                  </a:txBody>
                  <a:tcPr marL="0" marR="0" marT="0" marB="0" anchor="ctr" anchorCtr="0"/>
                </a:tc>
                <a:tc>
                  <a:txBody>
                    <a:bodyPr/>
                    <a:p>
                      <a:r>
                        <a:rPr sz="2400"/>
                        <a:t>Returns</a:t>
                      </a:r>
                      <a:endParaRPr sz="2400"/>
                    </a:p>
                  </a:txBody>
                  <a:tcPr marL="0" marR="0" marT="0" marB="0" anchor="ctr" anchorCtr="0"/>
                </a:tc>
              </a:tr>
              <a:tr h="0">
                <a:tc>
                  <a:txBody>
                    <a:bodyPr/>
                    <a:p>
                      <a:r>
                        <a:rPr sz="2400"/>
                        <a:t>map()</a:t>
                      </a:r>
                      <a:endParaRPr sz="2400"/>
                    </a:p>
                  </a:txBody>
                  <a:tcPr marL="0" marR="0" marT="0" marB="0" anchor="ctr" anchorCtr="0"/>
                </a:tc>
                <a:tc>
                  <a:txBody>
                    <a:bodyPr/>
                    <a:p>
                      <a:r>
                        <a:rPr sz="2400"/>
                        <a:t>Apply a function to all items</a:t>
                      </a:r>
                      <a:endParaRPr sz="2400"/>
                    </a:p>
                  </a:txBody>
                  <a:tcPr marL="0" marR="0" marT="0" marB="0" anchor="ctr" anchorCtr="0"/>
                </a:tc>
                <a:tc>
                  <a:txBody>
                    <a:bodyPr/>
                    <a:p>
                      <a:r>
                        <a:rPr sz="2400"/>
                        <a:t>New iterable with transformed items</a:t>
                      </a:r>
                      <a:endParaRPr sz="2400"/>
                    </a:p>
                  </a:txBody>
                  <a:tcPr marL="0" marR="0" marT="0" marB="0" anchor="ctr" anchorCtr="0"/>
                </a:tc>
              </a:tr>
              <a:tr h="0">
                <a:tc>
                  <a:txBody>
                    <a:bodyPr/>
                    <a:p>
                      <a:r>
                        <a:rPr sz="2400"/>
                        <a:t>reduce()</a:t>
                      </a:r>
                      <a:endParaRPr sz="2400"/>
                    </a:p>
                  </a:txBody>
                  <a:tcPr marL="0" marR="0" marT="0" marB="0" anchor="ctr" anchorCtr="0"/>
                </a:tc>
                <a:tc>
                  <a:txBody>
                    <a:bodyPr/>
                    <a:p>
                      <a:r>
                        <a:rPr sz="2400"/>
                        <a:t>Aggregate a list into a single value</a:t>
                      </a:r>
                      <a:endParaRPr sz="2400"/>
                    </a:p>
                  </a:txBody>
                  <a:tcPr marL="0" marR="0" marT="0" marB="0" anchor="ctr" anchorCtr="0"/>
                </a:tc>
                <a:tc>
                  <a:txBody>
                    <a:bodyPr/>
                    <a:p>
                      <a:r>
                        <a:rPr sz="2400"/>
                        <a:t>Single result value</a:t>
                      </a:r>
                      <a:endParaRPr sz="2400"/>
                    </a:p>
                  </a:txBody>
                  <a:tcPr marL="0" marR="0" marT="0" marB="0" anchor="ctr" anchorCtr="0"/>
                </a:tc>
              </a:tr>
              <a:tr h="0">
                <a:tc>
                  <a:txBody>
                    <a:bodyPr/>
                    <a:p>
                      <a:r>
                        <a:rPr sz="2400"/>
                        <a:t>filter()</a:t>
                      </a:r>
                      <a:endParaRPr sz="2400"/>
                    </a:p>
                  </a:txBody>
                  <a:tcPr marL="0" marR="0" marT="0" marB="0" anchor="ctr" anchorCtr="0"/>
                </a:tc>
                <a:tc>
                  <a:txBody>
                    <a:bodyPr/>
                    <a:p>
                      <a:r>
                        <a:rPr sz="2400"/>
                        <a:t>Select items meeting a condition</a:t>
                      </a:r>
                      <a:endParaRPr sz="2400"/>
                    </a:p>
                  </a:txBody>
                  <a:tcPr marL="0" marR="0" marT="0" marB="0" anchor="ctr" anchorCtr="0"/>
                </a:tc>
                <a:tc>
                  <a:txBody>
                    <a:bodyPr/>
                    <a:p>
                      <a:r>
                        <a:rPr sz="2400"/>
                        <a:t>New iterable with selected items</a:t>
                      </a:r>
                      <a:endParaRPr sz="2400"/>
                    </a:p>
                  </a:txBody>
                  <a:tcPr marL="0" marR="0" marT="0" marB="0" anchor="ctr" anchorCtr="0"/>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10453370" cy="3394710"/>
          </a:xfrm>
          <a:prstGeom prst="rect">
            <a:avLst/>
          </a:prstGeom>
        </p:spPr>
        <p:txBody>
          <a:bodyPr wrap="square">
            <a:spAutoFit/>
          </a:bodyPr>
          <a:p>
            <a:pPr marL="0" indent="0">
              <a:lnSpc>
                <a:spcPct val="100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1780" y="0"/>
            <a:ext cx="5080000" cy="5864860"/>
          </a:xfrm>
          <a:prstGeom prst="rect">
            <a:avLst/>
          </a:prstGeom>
        </p:spPr>
        <p:txBody>
          <a:bodyPr>
            <a:spAutoFit/>
          </a:bodyPr>
          <a:p>
            <a:pPr>
              <a:spcAft>
                <a:spcPct val="60000"/>
              </a:spcAft>
            </a:pPr>
            <a:r>
              <a:rPr sz="2300" b="1"/>
              <a:t>📌 7. Need of Modules</a:t>
            </a:r>
            <a:endParaRPr sz="2300" b="1"/>
          </a:p>
          <a:p>
            <a:pPr>
              <a:spcAft>
                <a:spcPct val="60000"/>
              </a:spcAft>
            </a:pPr>
            <a:r>
              <a:rPr sz="2200" b="1"/>
              <a:t>🔹 Why Use Modules?</a:t>
            </a:r>
            <a:endParaRPr sz="2200" b="1"/>
          </a:p>
          <a:p>
            <a:pPr>
              <a:buFont typeface="Arial" panose="020B0604020202020204"/>
              <a:buChar char="•"/>
            </a:pPr>
            <a:r>
              <a:rPr sz="1600"/>
              <a:t>Reusability of code</a:t>
            </a:r>
            <a:endParaRPr sz="1600"/>
          </a:p>
          <a:p>
            <a:pPr>
              <a:buFont typeface="Arial" panose="020B0604020202020204"/>
              <a:buChar char="•"/>
            </a:pPr>
            <a:r>
              <a:rPr sz="1600"/>
              <a:t>Better code organization</a:t>
            </a:r>
            <a:endParaRPr sz="1600"/>
          </a:p>
          <a:p>
            <a:pPr>
              <a:buFont typeface="Arial" panose="020B0604020202020204"/>
              <a:buChar char="•"/>
            </a:pPr>
            <a:r>
              <a:rPr sz="1600"/>
              <a:t>Separation of concerns</a:t>
            </a:r>
            <a:endParaRPr sz="1600"/>
          </a:p>
          <a:p>
            <a:r>
              <a:rPr sz="1600"/>
              <a:t>🌍 Real-World: Banking system has modules for user, transaction, and loan.</a:t>
            </a:r>
            <a:endParaRPr sz="1600"/>
          </a:p>
          <a:p>
            <a:pPr>
              <a:spcAft>
                <a:spcPct val="60000"/>
              </a:spcAft>
            </a:pPr>
            <a:r>
              <a:rPr sz="2300" b="1"/>
              <a:t>📌 8. What is a Module?</a:t>
            </a:r>
            <a:endParaRPr sz="2300" b="1"/>
          </a:p>
          <a:p>
            <a:r>
              <a:rPr sz="1600"/>
              <a:t>A module is a file containing Python definitions and functions.</a:t>
            </a:r>
            <a:endParaRPr sz="1600"/>
          </a:p>
          <a:p>
            <a:pPr>
              <a:spcAft>
                <a:spcPct val="60000"/>
              </a:spcAft>
            </a:pPr>
            <a:r>
              <a:rPr sz="2200" b="1"/>
              <a:t>🔹 Example:</a:t>
            </a:r>
            <a:endParaRPr sz="2200" b="1"/>
          </a:p>
          <a:p>
            <a:r>
              <a:rPr sz="1600"/>
              <a:t>File: mymodule.py</a:t>
            </a:r>
            <a:endParaRPr sz="1600"/>
          </a:p>
          <a:p>
            <a:r>
              <a:rPr sz="1600"/>
              <a:t>defadd(x, y):
    return x + y
</a:t>
            </a:r>
            <a:endParaRPr sz="1600"/>
          </a:p>
          <a:p>
            <a:r>
              <a:rPr sz="1600"/>
              <a:t>Usage:</a:t>
            </a:r>
            <a:endParaRPr sz="1600"/>
          </a:p>
          <a:p>
            <a:r>
              <a:rPr sz="1600"/>
              <a:t>import mymodule
print(mymodule.add(2, 3))</a:t>
            </a:r>
            <a:endParaRPr sz="1600"/>
          </a:p>
        </p:txBody>
      </p:sp>
      <p:sp>
        <p:nvSpPr>
          <p:cNvPr id="3" name="Text Box 2"/>
          <p:cNvSpPr txBox="1"/>
          <p:nvPr/>
        </p:nvSpPr>
        <p:spPr>
          <a:xfrm>
            <a:off x="5598795" y="280670"/>
            <a:ext cx="6096000" cy="5125720"/>
          </a:xfrm>
          <a:prstGeom prst="rect">
            <a:avLst/>
          </a:prstGeom>
          <a:noFill/>
        </p:spPr>
        <p:txBody>
          <a:bodyPr wrap="square" rtlCol="0" anchor="t">
            <a:spAutoFit/>
          </a:bodyPr>
          <a:p>
            <a:pPr>
              <a:spcAft>
                <a:spcPct val="60000"/>
              </a:spcAft>
            </a:pPr>
            <a:r>
              <a:rPr sz="2300" b="1">
                <a:sym typeface="+mn-ea"/>
              </a:rPr>
              <a:t>📌 9. Built-in Modules</a:t>
            </a:r>
            <a:endParaRPr sz="2300" b="1"/>
          </a:p>
          <a:p>
            <a:pPr>
              <a:spcAft>
                <a:spcPct val="60000"/>
              </a:spcAft>
            </a:pPr>
            <a:r>
              <a:rPr sz="2200" b="1">
                <a:sym typeface="+mn-ea"/>
              </a:rPr>
              <a:t>Examples:</a:t>
            </a:r>
            <a:endParaRPr sz="2200" b="1"/>
          </a:p>
          <a:p>
            <a:pPr>
              <a:buFont typeface="Arial" panose="020B0604020202020204"/>
              <a:buChar char="•"/>
            </a:pPr>
            <a:r>
              <a:rPr sz="1600">
                <a:sym typeface="+mn-ea"/>
              </a:rPr>
              <a:t>math – mathematical operations</a:t>
            </a:r>
            <a:endParaRPr sz="1600"/>
          </a:p>
          <a:p>
            <a:pPr>
              <a:buFont typeface="Arial" panose="020B0604020202020204"/>
              <a:buChar char="•"/>
            </a:pPr>
            <a:r>
              <a:rPr sz="1600">
                <a:sym typeface="+mn-ea"/>
              </a:rPr>
              <a:t>random – generate random numbers</a:t>
            </a:r>
            <a:endParaRPr sz="1600"/>
          </a:p>
          <a:p>
            <a:pPr>
              <a:buFont typeface="Arial" panose="020B0604020202020204"/>
              <a:buChar char="•"/>
            </a:pPr>
            <a:r>
              <a:rPr sz="1600">
                <a:sym typeface="+mn-ea"/>
              </a:rPr>
              <a:t>datetime – handle date and time</a:t>
            </a:r>
            <a:endParaRPr sz="1600"/>
          </a:p>
          <a:p>
            <a:pPr>
              <a:buFont typeface="Arial" panose="020B0604020202020204"/>
              <a:buChar char="•"/>
            </a:pPr>
            <a:r>
              <a:rPr sz="1600">
                <a:sym typeface="+mn-ea"/>
              </a:rPr>
              <a:t>os – interact with OS</a:t>
            </a:r>
            <a:endParaRPr sz="1600">
              <a:sym typeface="+mn-ea"/>
            </a:endParaRPr>
          </a:p>
          <a:p>
            <a:pPr>
              <a:buFont typeface="Arial" panose="020B0604020202020204"/>
              <a:buChar char="•"/>
            </a:pPr>
            <a:endParaRPr sz="1600"/>
          </a:p>
          <a:p>
            <a:r>
              <a:rPr sz="1600">
                <a:sym typeface="+mn-ea"/>
              </a:rPr>
              <a:t>import math
print(math.sqrt(16))  # 4.0
</a:t>
            </a:r>
            <a:endParaRPr sz="1600"/>
          </a:p>
          <a:p>
            <a:pPr>
              <a:spcAft>
                <a:spcPct val="60000"/>
              </a:spcAft>
            </a:pPr>
            <a:r>
              <a:rPr sz="2300" b="1">
                <a:sym typeface="+mn-ea"/>
              </a:rPr>
              <a:t>📌 10. User-Defined Modules</a:t>
            </a:r>
            <a:endParaRPr sz="2300" b="1"/>
          </a:p>
          <a:p>
            <a:pPr>
              <a:spcAft>
                <a:spcPct val="60000"/>
              </a:spcAft>
            </a:pPr>
            <a:r>
              <a:rPr sz="2200" b="1">
                <a:sym typeface="+mn-ea"/>
              </a:rPr>
              <a:t>🔹 How to Create:</a:t>
            </a:r>
            <a:endParaRPr sz="2200" b="1"/>
          </a:p>
          <a:p>
            <a:pPr>
              <a:buFont typeface="Arial" panose="020B0604020202020204"/>
              <a:buChar char="•"/>
            </a:pPr>
            <a:r>
              <a:rPr sz="1600">
                <a:sym typeface="+mn-ea"/>
              </a:rPr>
              <a:t>Create a .py file with functions</a:t>
            </a:r>
            <a:endParaRPr sz="1600"/>
          </a:p>
          <a:p>
            <a:pPr>
              <a:buFont typeface="Arial" panose="020B0604020202020204"/>
              <a:buChar char="•"/>
            </a:pPr>
            <a:r>
              <a:rPr sz="1600">
                <a:sym typeface="+mn-ea"/>
              </a:rPr>
              <a:t>Import it in another file</a:t>
            </a:r>
            <a:endParaRPr sz="1600"/>
          </a:p>
          <a:p>
            <a:r>
              <a:rPr sz="1600">
                <a:sym typeface="+mn-ea"/>
              </a:rPr>
              <a:t>🌍 Real-World: Create sales.py, utils.py for your data analysis project.</a:t>
            </a:r>
            <a:endParaRPr lang="en-US" sz="160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539115" y="3932555"/>
            <a:ext cx="8792845" cy="368300"/>
          </a:xfrm>
          <a:prstGeom prst="rect">
            <a:avLst/>
          </a:prstGeom>
          <a:noFill/>
        </p:spPr>
        <p:txBody>
          <a:bodyPr wrap="square" rtlCol="0" anchor="t">
            <a:spAutoFit/>
          </a:bodyPr>
          <a:p>
            <a:r>
              <a:rPr lang="en-US" altLang="en-US"/>
              <a:t>https://www.geeksforgeeks.org/python/python-oops-concepts/ ---&gt; teach from website</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8780" y="362585"/>
            <a:ext cx="8237220" cy="5193665"/>
          </a:xfrm>
          <a:prstGeom prst="rect">
            <a:avLst/>
          </a:prstGeom>
        </p:spPr>
        <p:txBody>
          <a:bodyPr wrap="square">
            <a:spAutoFit/>
          </a:bodyPr>
          <a:p>
            <a:pPr>
              <a:spcAft>
                <a:spcPct val="60000"/>
              </a:spcAft>
            </a:pPr>
            <a:r>
              <a:rPr sz="2300" b="1"/>
              <a:t>✅ Real-World Scenario: "Build a Student Management System"</a:t>
            </a:r>
            <a:endParaRPr sz="2300" b="1"/>
          </a:p>
          <a:p>
            <a:pPr>
              <a:spcAft>
                <a:spcPct val="60000"/>
              </a:spcAft>
            </a:pPr>
            <a:r>
              <a:rPr sz="2200" b="1"/>
              <a:t>🧩 Problem Statement </a:t>
            </a:r>
            <a:r>
              <a:rPr sz="2200" b="1">
                <a:solidFill>
                  <a:srgbClr val="FF0000"/>
                </a:solidFill>
              </a:rPr>
              <a:t>(Non-OOP Way First)</a:t>
            </a:r>
            <a:endParaRPr sz="2200" b="1"/>
          </a:p>
          <a:p>
            <a:r>
              <a:rPr sz="1600"/>
              <a:t>“You are managing a coaching institute. You have to store and manage details of students: name, age, course, marks, etc. You also want to generate report cards, filter top performers, and update information.”</a:t>
            </a:r>
            <a:endParaRPr sz="1600"/>
          </a:p>
          <a:p>
            <a:endParaRPr sz="1600"/>
          </a:p>
          <a:p>
            <a:r>
              <a:rPr sz="1600"/>
              <a:t>Start with how you’d do it using:</a:t>
            </a:r>
            <a:endParaRPr sz="1600"/>
          </a:p>
          <a:p>
            <a:endParaRPr sz="1600"/>
          </a:p>
          <a:p>
            <a:pPr lvl="1">
              <a:buFont typeface="Arial" panose="020B0604020202020204"/>
              <a:buChar char="•"/>
            </a:pPr>
            <a:r>
              <a:rPr sz="1600"/>
              <a:t>Lists and dictionaries (student1 = {"name": ..., "age": ...}).</a:t>
            </a:r>
            <a:endParaRPr sz="1600"/>
          </a:p>
          <a:p>
            <a:pPr lvl="1">
              <a:buFont typeface="Arial" panose="020B0604020202020204"/>
              <a:buChar char="•"/>
            </a:pPr>
            <a:endParaRPr sz="1600"/>
          </a:p>
          <a:p>
            <a:pPr lvl="1">
              <a:buFont typeface="Arial" panose="020B0604020202020204"/>
              <a:buChar char="•"/>
            </a:pPr>
            <a:r>
              <a:rPr sz="1600"/>
              <a:t>Show how it gets messy as the number of students increases.</a:t>
            </a:r>
            <a:endParaRPr sz="1600"/>
          </a:p>
          <a:p>
            <a:pPr lvl="1"/>
            <a:r>
              <a:rPr sz="1600"/>
              <a:t>➡️ Introduce the problem of:</a:t>
            </a:r>
            <a:endParaRPr sz="1600"/>
          </a:p>
          <a:p>
            <a:pPr lvl="1"/>
            <a:endParaRPr sz="1600"/>
          </a:p>
          <a:p>
            <a:pPr lvl="1">
              <a:buFont typeface="Arial" panose="020B0604020202020204"/>
              <a:buChar char="•"/>
            </a:pPr>
            <a:r>
              <a:rPr sz="1600"/>
              <a:t>Repetition of code</a:t>
            </a:r>
            <a:endParaRPr sz="1600"/>
          </a:p>
          <a:p>
            <a:pPr lvl="1">
              <a:buFont typeface="Arial" panose="020B0604020202020204"/>
              <a:buChar char="•"/>
            </a:pPr>
            <a:endParaRPr sz="1600"/>
          </a:p>
          <a:p>
            <a:pPr lvl="1">
              <a:buFont typeface="Arial" panose="020B0604020202020204"/>
              <a:buChar char="•"/>
            </a:pPr>
            <a:r>
              <a:rPr sz="1600"/>
              <a:t>Harder maintenance</a:t>
            </a:r>
            <a:endParaRPr sz="1600"/>
          </a:p>
          <a:p>
            <a:pPr lvl="1">
              <a:buFont typeface="Arial" panose="020B0604020202020204"/>
              <a:buChar char="•"/>
            </a:pPr>
            <a:endParaRPr sz="1600"/>
          </a:p>
          <a:p>
            <a:pPr lvl="1">
              <a:buFont typeface="Arial" panose="020B0604020202020204"/>
              <a:buChar char="•"/>
            </a:pPr>
            <a:r>
              <a:rPr sz="1600"/>
              <a:t>Increased possibility of error</a:t>
            </a:r>
            <a:endParaRPr sz="16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565" y="0"/>
            <a:ext cx="5560695" cy="5547995"/>
          </a:xfrm>
          <a:prstGeom prst="rect">
            <a:avLst/>
          </a:prstGeom>
        </p:spPr>
        <p:txBody>
          <a:bodyPr wrap="square">
            <a:spAutoFit/>
          </a:bodyPr>
          <a:p>
            <a:pPr>
              <a:spcAft>
                <a:spcPct val="60000"/>
              </a:spcAft>
            </a:pPr>
            <a:r>
              <a:rPr sz="2300" b="1"/>
              <a:t>🧩 Real-World Problem: Student Management System</a:t>
            </a:r>
            <a:endParaRPr sz="2300" b="1"/>
          </a:p>
          <a:p>
            <a:r>
              <a:rPr sz="1600"/>
              <a:t>Let’s solve it </a:t>
            </a:r>
            <a:r>
              <a:rPr sz="1600" b="1">
                <a:solidFill>
                  <a:srgbClr val="FF0000"/>
                </a:solidFill>
              </a:rPr>
              <a:t>without OOP,</a:t>
            </a:r>
            <a:r>
              <a:rPr sz="1600"/>
              <a:t> using lists and dictionaries.</a:t>
            </a:r>
            <a:endParaRPr sz="1600"/>
          </a:p>
          <a:p>
            <a:pPr>
              <a:spcAft>
                <a:spcPct val="60000"/>
              </a:spcAft>
            </a:pPr>
            <a:r>
              <a:rPr sz="2200" b="1"/>
              <a:t>✅ Without OOP (Using Dictionaries and Lists)</a:t>
            </a:r>
            <a:endParaRPr sz="2200" b="1"/>
          </a:p>
          <a:p>
            <a:r>
              <a:rPr sz="1600"/>
              <a:t>python</a:t>
            </a:r>
            <a:endParaRPr sz="1600"/>
          </a:p>
          <a:p>
            <a:r>
              <a:rPr sz="1600"/>
              <a:t>CopyEdit</a:t>
            </a:r>
            <a:endParaRPr sz="1600"/>
          </a:p>
          <a:p>
            <a:r>
              <a:rPr sz="1600"/>
              <a:t># List of students, each student is a dictionary
students = [
    {"name": "Alice", "age": 20, "course": "Python", "marks": 85},
    {"name": "Bob", "age": 21, "course": "Data Science", "marks": 90},
    {"name": "Charlie", "age": 19, "course": "AI", "marks": 78}
]
# Display all student details
defshow_students(student_list):
    for student in student_list:
        print(f"Name: {student['name']}, Age: {student['age']}, Course: {student['course']}, Marks: {student['marks']}")</a:t>
            </a:r>
            <a:endParaRPr sz="1600"/>
          </a:p>
        </p:txBody>
      </p:sp>
      <p:sp>
        <p:nvSpPr>
          <p:cNvPr id="3" name="Text Box 2"/>
          <p:cNvSpPr txBox="1"/>
          <p:nvPr/>
        </p:nvSpPr>
        <p:spPr>
          <a:xfrm>
            <a:off x="5636260" y="0"/>
            <a:ext cx="6556375" cy="6569710"/>
          </a:xfrm>
          <a:prstGeom prst="rect">
            <a:avLst/>
          </a:prstGeom>
          <a:noFill/>
        </p:spPr>
        <p:txBody>
          <a:bodyPr wrap="square" rtlCol="0" anchor="t">
            <a:spAutoFit/>
          </a:bodyPr>
          <a:p>
            <a:r>
              <a:rPr sz="1600">
                <a:sym typeface="+mn-ea"/>
              </a:rPr>
              <a:t># Update marks
defupdate_marks(student_list, name, new_marks):
    for student in student_list:
        if student["name"] == name:
            student["marks"] = new_marks
            print(f"Marks updated for {name}")
            return
    print("Student not found.")
# Get top student
defget_top_student(student_list):
    top = max(student_list, key=lambda x: x["marks"])
    return top
# Usage
show_students(students)
update_marks(students, "Alice", 95)
print("Top Student:", get_top_student(students))
</a:t>
            </a:r>
            <a:endParaRPr sz="1600"/>
          </a:p>
          <a:p>
            <a:pPr>
              <a:spcAft>
                <a:spcPct val="60000"/>
              </a:spcAft>
            </a:pPr>
            <a:r>
              <a:rPr sz="2200" b="1">
                <a:sym typeface="+mn-ea"/>
              </a:rPr>
              <a:t>❌ Problems Without OOP:</a:t>
            </a:r>
            <a:endParaRPr sz="2200" b="1"/>
          </a:p>
          <a:p>
            <a:pPr>
              <a:buFont typeface="Arial" panose="020B0604020202020204"/>
              <a:buChar char="•"/>
            </a:pPr>
            <a:r>
              <a:rPr sz="1600">
                <a:sym typeface="+mn-ea"/>
              </a:rPr>
              <a:t>Repeated structure ({"name", "age", "marks", ...} everywhere)</a:t>
            </a:r>
            <a:endParaRPr sz="1600"/>
          </a:p>
          <a:p>
            <a:pPr>
              <a:buFont typeface="Arial" panose="020B0604020202020204"/>
              <a:buChar char="•"/>
            </a:pPr>
            <a:r>
              <a:rPr sz="1600">
                <a:sym typeface="+mn-ea"/>
              </a:rPr>
              <a:t>No encapsulation — direct access to all data</a:t>
            </a:r>
            <a:endParaRPr sz="1600"/>
          </a:p>
          <a:p>
            <a:pPr>
              <a:buFont typeface="Arial" panose="020B0604020202020204"/>
              <a:buChar char="•"/>
            </a:pPr>
            <a:r>
              <a:rPr sz="1600">
                <a:sym typeface="+mn-ea"/>
              </a:rPr>
              <a:t>Adding behavior (methods) for each student is hard</a:t>
            </a:r>
            <a:endParaRPr sz="1600"/>
          </a:p>
          <a:p>
            <a:pPr>
              <a:buFont typeface="Arial" panose="020B0604020202020204"/>
              <a:buChar char="•"/>
            </a:pPr>
            <a:r>
              <a:rPr sz="1600">
                <a:sym typeface="+mn-ea"/>
              </a:rPr>
              <a:t>Difficult to scale — imagine tracking 1,000 students with more fields and methods</a:t>
            </a:r>
            <a:endParaRPr lang="en-US" sz="1600">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985" y="775018"/>
            <a:ext cx="5080000" cy="1983105"/>
          </a:xfrm>
          <a:prstGeom prst="rect">
            <a:avLst/>
          </a:prstGeom>
        </p:spPr>
        <p:txBody>
          <a:bodyPr>
            <a:spAutoFit/>
          </a:bodyPr>
          <a:p>
            <a:pPr>
              <a:spcAft>
                <a:spcPct val="60000"/>
              </a:spcAft>
            </a:pPr>
            <a:r>
              <a:rPr sz="2200" b="1"/>
              <a:t>✅ Now Introduce OOP (As previously shared)</a:t>
            </a:r>
            <a:endParaRPr sz="2200" b="1"/>
          </a:p>
          <a:p>
            <a:r>
              <a:rPr sz="1600"/>
              <a:t>➡️ Cleaner design</a:t>
            </a:r>
            <a:endParaRPr sz="1600"/>
          </a:p>
          <a:p>
            <a:r>
              <a:rPr sz="1600"/>
              <a:t> ➡️ Reusable structure</a:t>
            </a:r>
            <a:endParaRPr sz="1600"/>
          </a:p>
          <a:p>
            <a:r>
              <a:rPr sz="1600"/>
              <a:t> ➡️ Data + Behavior in one place (encapsulation)</a:t>
            </a:r>
            <a:endParaRPr sz="1600"/>
          </a:p>
          <a:p>
            <a:r>
              <a:rPr sz="1600"/>
              <a:t> ➡️ Easy to extend (inheritance, polymorphism)</a:t>
            </a:r>
            <a:endParaRPr sz="16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279140"/>
                <a:gridCol w="3760470"/>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2070735"/>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b="1"/>
              <a:t>Class</a:t>
            </a:r>
            <a:r>
              <a:t>: A blueprint to create objects.</a:t>
            </a:r>
          </a:p>
          <a:p>
            <a:pPr>
              <a:buFont typeface="Arial" panose="020B0604020202020204"/>
              <a:buChar char="•"/>
            </a:pPr>
          </a:p>
          <a:p>
            <a:pPr>
              <a:buFont typeface="Arial" panose="020B0604020202020204"/>
              <a:buChar char="•"/>
            </a:pPr>
            <a:r>
              <a:rPr b="1"/>
              <a:t>Attributes</a:t>
            </a:r>
            <a:r>
              <a:t>: Variables inside a class (data).</a:t>
            </a:r>
          </a:p>
          <a:p>
            <a:pPr indent="0">
              <a:buFont typeface="Arial" panose="020B0604020202020204"/>
              <a:buNone/>
            </a:pPr>
          </a:p>
          <a:p>
            <a:pPr>
              <a:buFont typeface="Arial" panose="020B0604020202020204"/>
              <a:buChar char="•"/>
            </a:pPr>
            <a:r>
              <a:rPr b="1"/>
              <a:t>Methods</a:t>
            </a:r>
            <a:r>
              <a:t>: Functions inside a class (behavior).</a:t>
            </a:r>
          </a:p>
        </p:txBody>
      </p:sp>
      <p:sp>
        <p:nvSpPr>
          <p:cNvPr id="3" name="Text Box 2"/>
          <p:cNvSpPr txBox="1"/>
          <p:nvPr/>
        </p:nvSpPr>
        <p:spPr>
          <a:xfrm>
            <a:off x="231775" y="2509520"/>
            <a:ext cx="4998085"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545147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b="1" i="1">
                <a:solidFill>
                  <a:srgbClr val="FF0000"/>
                </a:solidFill>
                <a:latin typeface="-apple-system"/>
                <a:ea typeface="-apple-system"/>
              </a:rPr>
              <a:t>Class:</a:t>
            </a:r>
            <a:endParaRPr b="1" i="1">
              <a:solidFill>
                <a:srgbClr val="FF0000"/>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a:t>
            </a:r>
            <a:endParaRPr sz="1600" b="0"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Class is a template or blueprint for how to build an object. A class in python logically grouping of data and functions. An instance is a particular realization of a class. </a:t>
            </a:r>
            <a:endParaRPr sz="1600" b="0"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 class is a prototype that defines state and behavior common to all objects of its kind python supports both class objects and instance objects.  </a:t>
            </a:r>
            <a:endParaRPr sz="1600" b="0"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b="1" i="1">
                <a:solidFill>
                  <a:srgbClr val="FF0000"/>
                </a:solidFill>
                <a:latin typeface="Arial" panose="020B0604020202020204" pitchFamily="34" charset="0"/>
                <a:ea typeface="-apple-system"/>
                <a:cs typeface="Arial" panose="020B0604020202020204" pitchFamily="34" charset="0"/>
              </a:rPr>
              <a:t>Objects:</a:t>
            </a:r>
            <a:endParaRPr b="1" i="1">
              <a:solidFill>
                <a:srgbClr val="FF0000"/>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482600" y="215519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570230"/>
            <a:ext cx="9386570" cy="3797300"/>
          </a:xfrm>
          <a:prstGeom prst="rect">
            <a:avLst/>
          </a:prstGeom>
        </p:spPr>
        <p:txBody>
          <a:bodyPr wrap="square">
            <a:sp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Benefits of OOP in Python:</a:t>
            </a:r>
            <a:endParaRPr b="1"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Modularity: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Classes help break down complex programs into smaller, manageable components.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Reusability: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Inheritance and polymorphism allow for code to be reused across different parts of a program or in different projects.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Maintainability: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Well-structured OOP code is easier to understand, debug, and update.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Flexibility: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Polymorphism and dynamic binding offer extensibility and the ability to modify behavior without altering existing code.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Real-world Modeling: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545D7E"/>
                </a:solidFill>
                <a:latin typeface="Arial" panose="020B0604020202020204" pitchFamily="34" charset="0"/>
                <a:ea typeface="Google Sans"/>
                <a:cs typeface="Arial" panose="020B0604020202020204" pitchFamily="34" charset="0"/>
              </a:rPr>
              <a:t>OOP facilitates a more intuitive representation of real-world entities and their relationships in code. </a:t>
            </a:r>
            <a:endParaRPr sz="1600" b="0" i="0">
              <a:solidFill>
                <a:srgbClr val="545D7E"/>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10.xml><?xml version="1.0" encoding="utf-8"?>
<p:tagLst xmlns:p="http://schemas.openxmlformats.org/presentationml/2006/main">
  <p:tag name="TABLE_ENDDRAG_ORIGIN_RECT" val="664*144"/>
  <p:tag name="TABLE_ENDDRAG_RECT" val="60*321*664*144"/>
</p:tagLst>
</file>

<file path=ppt/tags/tag11.xml><?xml version="1.0" encoding="utf-8"?>
<p:tagLst xmlns:p="http://schemas.openxmlformats.org/presentationml/2006/main">
  <p:tag name="TABLE_ENDDRAG_ORIGIN_RECT" val="407*145"/>
  <p:tag name="TABLE_ENDDRAG_RECT" val="189*292*407*145"/>
</p:tagLst>
</file>

<file path=ppt/tags/tag2.xml><?xml version="1.0" encoding="utf-8"?>
<p:tagLst xmlns:p="http://schemas.openxmlformats.org/presentationml/2006/main">
  <p:tag name="TABLE_ENDDRAG_ORIGIN_RECT" val="451*277"/>
  <p:tag name="TABLE_ENDDRAG_RECT" val="347*131*451*277"/>
</p:tagLst>
</file>

<file path=ppt/tags/tag3.xml><?xml version="1.0" encoding="utf-8"?>
<p:tagLst xmlns:p="http://schemas.openxmlformats.org/presentationml/2006/main">
  <p:tag name="TABLE_ENDDRAG_ORIGIN_RECT" val="351*357"/>
  <p:tag name="TABLE_ENDDRAG_RECT" val="517*89*351*357"/>
</p:tagLst>
</file>

<file path=ppt/tags/tag4.xml><?xml version="1.0" encoding="utf-8"?>
<p:tagLst xmlns:p="http://schemas.openxmlformats.org/presentationml/2006/main">
  <p:tag name="TABLE_ENDDRAG_ORIGIN_RECT" val="349*158"/>
  <p:tag name="TABLE_ENDDRAG_RECT" val="169*246*349*158"/>
</p:tagLst>
</file>

<file path=ppt/tags/tag5.xml><?xml version="1.0" encoding="utf-8"?>
<p:tagLst xmlns:p="http://schemas.openxmlformats.org/presentationml/2006/main">
  <p:tag name="TABLE_ENDDRAG_ORIGIN_RECT" val="306*92"/>
  <p:tag name="TABLE_ENDDRAG_RECT" val="113*18*306*92"/>
</p:tagLst>
</file>

<file path=ppt/tags/tag6.xml><?xml version="1.0" encoding="utf-8"?>
<p:tagLst xmlns:p="http://schemas.openxmlformats.org/presentationml/2006/main">
  <p:tag name="TABLE_ENDDRAG_ORIGIN_RECT" val="451*66"/>
  <p:tag name="TABLE_ENDDRAG_RECT" val="216*14*451*66"/>
</p:tagLst>
</file>

<file path=ppt/tags/tag7.xml><?xml version="1.0" encoding="utf-8"?>
<p:tagLst xmlns:p="http://schemas.openxmlformats.org/presentationml/2006/main">
  <p:tag name="TABLE_ENDDRAG_ORIGIN_RECT" val="346*132"/>
  <p:tag name="TABLE_ENDDRAG_RECT" val="301*110*346*132"/>
</p:tagLst>
</file>

<file path=ppt/tags/tag8.xml><?xml version="1.0" encoding="utf-8"?>
<p:tagLst xmlns:p="http://schemas.openxmlformats.org/presentationml/2006/main">
  <p:tag name="TABLE_ENDDRAG_ORIGIN_RECT" val="831*303"/>
  <p:tag name="TABLE_ENDDRAG_RECT" val="79*70*831*303"/>
</p:tagLst>
</file>

<file path=ppt/tags/tag9.xml><?xml version="1.0" encoding="utf-8"?>
<p:tagLst xmlns:p="http://schemas.openxmlformats.org/presentationml/2006/main">
  <p:tag name="TABLE_ENDDRAG_ORIGIN_RECT" val="407*52"/>
  <p:tag name="TABLE_ENDDRAG_RECT" val="166*86*407*52"/>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2.xml><?xml version="1.0" encoding="utf-8"?>
<ds:datastoreItem xmlns:ds="http://schemas.openxmlformats.org/officeDocument/2006/customXml" ds:itemID="{19DAD249-BF80-48EF-9AFB-36A11BCDC2CE}">
  <ds:schemaRefs/>
</ds:datastoreItem>
</file>

<file path=customXml/itemProps13.xml><?xml version="1.0" encoding="utf-8"?>
<ds:datastoreItem xmlns:ds="http://schemas.openxmlformats.org/officeDocument/2006/customXml" ds:itemID="{6F4F4D41-822D-40F2-A7AC-E4E6CB36CA7A}">
  <ds:schemaRefs/>
</ds:datastoreItem>
</file>

<file path=customXml/itemProps14.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99625</Words>
  <Application>WPS Presentation</Application>
  <PresentationFormat>Widescreen</PresentationFormat>
  <Paragraphs>3078</Paragraphs>
  <Slides>136</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136</vt:i4>
      </vt:variant>
    </vt:vector>
  </HeadingPairs>
  <TitlesOfParts>
    <vt:vector size="167"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system-ui</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hp</cp:lastModifiedBy>
  <cp:revision>408</cp:revision>
  <dcterms:created xsi:type="dcterms:W3CDTF">2024-10-18T11:41:00Z</dcterms:created>
  <dcterms:modified xsi:type="dcterms:W3CDTF">2025-07-03T05:53:34Z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1033-12.2.0.21546</vt:lpwstr>
  </property>
</Properties>
</file>